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18288000" cy="10287000"/>
  <p:notesSz cx="6858000" cy="9144000"/>
  <p:embeddedFontLst>
    <p:embeddedFont>
      <p:font typeface="Canva Sans" panose="020B0604020202020204" charset="0"/>
      <p:regular r:id="rId41"/>
    </p:embeddedFont>
    <p:embeddedFont>
      <p:font typeface="Canva Sans Bold" panose="020B0604020202020204" charset="0"/>
      <p:regular r:id="rId42"/>
    </p:embeddedFont>
    <p:embeddedFont>
      <p:font typeface="Codec Pro ExtraBold" panose="020B0604020202020204" charset="0"/>
      <p:regular r:id="rId43"/>
    </p:embeddedFont>
    <p:embeddedFont>
      <p:font typeface="Open Sauce" panose="020B0604020202020204" charset="0"/>
      <p:regular r:id="rId44"/>
    </p:embeddedFont>
    <p:embeddedFont>
      <p:font typeface="Open Sauce Bold"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22" autoAdjust="0"/>
  </p:normalViewPr>
  <p:slideViewPr>
    <p:cSldViewPr>
      <p:cViewPr varScale="1">
        <p:scale>
          <a:sx n="52" d="100"/>
          <a:sy n="52" d="100"/>
        </p:scale>
        <p:origin x="87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svg>
</file>

<file path=ppt/media/image11.png>
</file>

<file path=ppt/media/image12.svg>
</file>

<file path=ppt/media/image13.png>
</file>

<file path=ppt/media/image14.svg>
</file>

<file path=ppt/media/image15.jpeg>
</file>

<file path=ppt/media/image16.jpeg>
</file>

<file path=ppt/media/image17.jpeg>
</file>

<file path=ppt/media/image18.jpeg>
</file>

<file path=ppt/media/image19.jpeg>
</file>

<file path=ppt/media/image2.sv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28.png>
</file>

<file path=ppt/media/image29.jpeg>
</file>

<file path=ppt/media/image3.png>
</file>

<file path=ppt/media/image30.png>
</file>

<file path=ppt/media/image31.jpeg>
</file>

<file path=ppt/media/image32.png>
</file>

<file path=ppt/media/image33.jpeg>
</file>

<file path=ppt/media/image34.png>
</file>

<file path=ppt/media/image35.jpeg>
</file>

<file path=ppt/media/image36.png>
</file>

<file path=ppt/media/image37.jpeg>
</file>

<file path=ppt/media/image38.png>
</file>

<file path=ppt/media/image39.jpeg>
</file>

<file path=ppt/media/image4.svg>
</file>

<file path=ppt/media/image40.png>
</file>

<file path=ppt/media/image41.jpeg>
</file>

<file path=ppt/media/image42.png>
</file>

<file path=ppt/media/image43.jpeg>
</file>

<file path=ppt/media/image4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14.sv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12.sv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7.jpeg"/><Relationship Id="rId5" Type="http://schemas.openxmlformats.org/officeDocument/2006/relationships/image" Target="../media/image14.sv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14.sv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9.jpeg"/><Relationship Id="rId5" Type="http://schemas.openxmlformats.org/officeDocument/2006/relationships/image" Target="../media/image14.sv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14.sv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svg"/><Relationship Id="rId7" Type="http://schemas.openxmlformats.org/officeDocument/2006/relationships/image" Target="../media/image16.jpe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svg"/><Relationship Id="rId10" Type="http://schemas.openxmlformats.org/officeDocument/2006/relationships/image" Target="../media/image19.jpeg"/><Relationship Id="rId4" Type="http://schemas.openxmlformats.org/officeDocument/2006/relationships/image" Target="../media/image13.png"/><Relationship Id="rId9" Type="http://schemas.openxmlformats.org/officeDocument/2006/relationships/image" Target="../media/image18.jpeg"/></Relationships>
</file>

<file path=ppt/slides/_rels/slide2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1.jpeg"/><Relationship Id="rId5" Type="http://schemas.openxmlformats.org/officeDocument/2006/relationships/image" Target="../media/image14.sv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14.sv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3.jpeg"/><Relationship Id="rId5" Type="http://schemas.openxmlformats.org/officeDocument/2006/relationships/image" Target="../media/image14.sv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14.sv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5.jpeg"/><Relationship Id="rId5" Type="http://schemas.openxmlformats.org/officeDocument/2006/relationships/image" Target="../media/image14.sv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14.sv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7.jpeg"/><Relationship Id="rId5" Type="http://schemas.openxmlformats.org/officeDocument/2006/relationships/image" Target="../media/image14.sv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39.jpeg"/><Relationship Id="rId5" Type="http://schemas.openxmlformats.org/officeDocument/2006/relationships/image" Target="../media/image14.sv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14.sv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1.jpeg"/><Relationship Id="rId5" Type="http://schemas.openxmlformats.org/officeDocument/2006/relationships/image" Target="../media/image14.svg"/><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14.sv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3.jpeg"/><Relationship Id="rId5" Type="http://schemas.openxmlformats.org/officeDocument/2006/relationships/image" Target="../media/image14.svg"/><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14.sv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2.svg"/><Relationship Id="rId7" Type="http://schemas.openxmlformats.org/officeDocument/2006/relationships/image" Target="../media/image2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4.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016566" y="0"/>
            <a:ext cx="13391551" cy="13391551"/>
          </a:xfrm>
          <a:custGeom>
            <a:avLst/>
            <a:gdLst/>
            <a:ahLst/>
            <a:cxnLst/>
            <a:rect l="l" t="t" r="r" b="b"/>
            <a:pathLst>
              <a:path w="13391551" h="13391551">
                <a:moveTo>
                  <a:pt x="0" y="0"/>
                </a:moveTo>
                <a:lnTo>
                  <a:pt x="13391550" y="0"/>
                </a:lnTo>
                <a:lnTo>
                  <a:pt x="13391550" y="13391551"/>
                </a:lnTo>
                <a:lnTo>
                  <a:pt x="0" y="133915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32770" y="2111948"/>
            <a:ext cx="6444440" cy="8175052"/>
          </a:xfrm>
          <a:custGeom>
            <a:avLst/>
            <a:gdLst/>
            <a:ahLst/>
            <a:cxnLst/>
            <a:rect l="l" t="t" r="r" b="b"/>
            <a:pathLst>
              <a:path w="6444440" h="8175052">
                <a:moveTo>
                  <a:pt x="0" y="0"/>
                </a:moveTo>
                <a:lnTo>
                  <a:pt x="6444440" y="0"/>
                </a:lnTo>
                <a:lnTo>
                  <a:pt x="6444440" y="8175052"/>
                </a:lnTo>
                <a:lnTo>
                  <a:pt x="0" y="8175052"/>
                </a:lnTo>
                <a:lnTo>
                  <a:pt x="0" y="0"/>
                </a:lnTo>
                <a:close/>
              </a:path>
            </a:pathLst>
          </a:custGeom>
          <a:blipFill>
            <a:blip r:embed="rId4">
              <a:alphaModFix amt="34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7259300" y="9245384"/>
            <a:ext cx="3806571" cy="2083232"/>
          </a:xfrm>
          <a:custGeom>
            <a:avLst/>
            <a:gdLst/>
            <a:ahLst/>
            <a:cxnLst/>
            <a:rect l="l" t="t" r="r" b="b"/>
            <a:pathLst>
              <a:path w="3806571" h="2083232">
                <a:moveTo>
                  <a:pt x="0" y="0"/>
                </a:moveTo>
                <a:lnTo>
                  <a:pt x="3806571" y="0"/>
                </a:lnTo>
                <a:lnTo>
                  <a:pt x="3806571" y="2083232"/>
                </a:lnTo>
                <a:lnTo>
                  <a:pt x="0" y="20832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543050" y="-558218"/>
            <a:ext cx="3086100" cy="11299900"/>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7" name="TextBox 7"/>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71510" y="4163622"/>
            <a:ext cx="110236" cy="2818996"/>
            <a:chOff x="0" y="0"/>
            <a:chExt cx="26312" cy="672855"/>
          </a:xfrm>
        </p:grpSpPr>
        <p:sp>
          <p:nvSpPr>
            <p:cNvPr id="9" name="Freeform 9"/>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0" name="TextBox 10"/>
            <p:cNvSpPr txBox="1"/>
            <p:nvPr/>
          </p:nvSpPr>
          <p:spPr>
            <a:xfrm>
              <a:off x="0" y="-19050"/>
              <a:ext cx="26312" cy="691905"/>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rot="5400000">
            <a:off x="-1224116" y="549900"/>
            <a:ext cx="3311796" cy="1812455"/>
          </a:xfrm>
          <a:custGeom>
            <a:avLst/>
            <a:gdLst/>
            <a:ahLst/>
            <a:cxnLst/>
            <a:rect l="l" t="t" r="r" b="b"/>
            <a:pathLst>
              <a:path w="3311796" h="1812455">
                <a:moveTo>
                  <a:pt x="0" y="0"/>
                </a:moveTo>
                <a:lnTo>
                  <a:pt x="3311796" y="0"/>
                </a:lnTo>
                <a:lnTo>
                  <a:pt x="3311796" y="1812456"/>
                </a:lnTo>
                <a:lnTo>
                  <a:pt x="0" y="181245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Freeform 12"/>
          <p:cNvSpPr/>
          <p:nvPr/>
        </p:nvSpPr>
        <p:spPr>
          <a:xfrm>
            <a:off x="1859047" y="766689"/>
            <a:ext cx="898397" cy="879954"/>
          </a:xfrm>
          <a:custGeom>
            <a:avLst/>
            <a:gdLst/>
            <a:ahLst/>
            <a:cxnLst/>
            <a:rect l="l" t="t" r="r" b="b"/>
            <a:pathLst>
              <a:path w="898397" h="879954">
                <a:moveTo>
                  <a:pt x="0" y="0"/>
                </a:moveTo>
                <a:lnTo>
                  <a:pt x="898396" y="0"/>
                </a:lnTo>
                <a:lnTo>
                  <a:pt x="898396" y="879954"/>
                </a:lnTo>
                <a:lnTo>
                  <a:pt x="0" y="87995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3" name="TextBox 13"/>
          <p:cNvSpPr txBox="1"/>
          <p:nvPr/>
        </p:nvSpPr>
        <p:spPr>
          <a:xfrm>
            <a:off x="1859047" y="7961646"/>
            <a:ext cx="5217364" cy="2012579"/>
          </a:xfrm>
          <a:prstGeom prst="rect">
            <a:avLst/>
          </a:prstGeom>
        </p:spPr>
        <p:txBody>
          <a:bodyPr lIns="0" tIns="0" rIns="0" bIns="0" rtlCol="0" anchor="t">
            <a:spAutoFit/>
          </a:bodyPr>
          <a:lstStyle/>
          <a:p>
            <a:pPr algn="l">
              <a:lnSpc>
                <a:spcPts val="4045"/>
              </a:lnSpc>
            </a:pPr>
            <a:r>
              <a:rPr lang="en-US" sz="2889" spc="144">
                <a:solidFill>
                  <a:srgbClr val="1C5739"/>
                </a:solidFill>
                <a:latin typeface="Open Sauce"/>
                <a:ea typeface="Open Sauce"/>
                <a:cs typeface="Open Sauce"/>
                <a:sym typeface="Open Sauce"/>
              </a:rPr>
              <a:t>Group No : 46</a:t>
            </a:r>
          </a:p>
          <a:p>
            <a:pPr algn="l">
              <a:lnSpc>
                <a:spcPts val="4045"/>
              </a:lnSpc>
            </a:pPr>
            <a:r>
              <a:rPr lang="en-US" sz="2889" spc="144">
                <a:solidFill>
                  <a:srgbClr val="1C5739"/>
                </a:solidFill>
                <a:latin typeface="Open Sauce"/>
                <a:ea typeface="Open Sauce"/>
                <a:cs typeface="Open Sauce"/>
                <a:sym typeface="Open Sauce"/>
              </a:rPr>
              <a:t>Information Technology</a:t>
            </a:r>
          </a:p>
          <a:p>
            <a:pPr algn="l">
              <a:lnSpc>
                <a:spcPts val="4045"/>
              </a:lnSpc>
            </a:pPr>
            <a:r>
              <a:rPr lang="en-US" sz="2889" spc="144">
                <a:solidFill>
                  <a:srgbClr val="1C5739"/>
                </a:solidFill>
                <a:latin typeface="Open Sauce"/>
                <a:ea typeface="Open Sauce"/>
                <a:cs typeface="Open Sauce"/>
                <a:sym typeface="Open Sauce"/>
              </a:rPr>
              <a:t>University of Moratuwa</a:t>
            </a:r>
          </a:p>
          <a:p>
            <a:pPr algn="l">
              <a:lnSpc>
                <a:spcPts val="4045"/>
              </a:lnSpc>
            </a:pPr>
            <a:r>
              <a:rPr lang="en-US" sz="2889" spc="144">
                <a:solidFill>
                  <a:srgbClr val="1C5739"/>
                </a:solidFill>
                <a:latin typeface="Open Sauce"/>
                <a:ea typeface="Open Sauce"/>
                <a:cs typeface="Open Sauce"/>
                <a:sym typeface="Open Sauce"/>
              </a:rPr>
              <a:t>Batch 22</a:t>
            </a:r>
          </a:p>
        </p:txBody>
      </p:sp>
      <p:sp>
        <p:nvSpPr>
          <p:cNvPr id="14" name="TextBox 14"/>
          <p:cNvSpPr txBox="1"/>
          <p:nvPr/>
        </p:nvSpPr>
        <p:spPr>
          <a:xfrm>
            <a:off x="1737684" y="2674863"/>
            <a:ext cx="10100453" cy="3072768"/>
          </a:xfrm>
          <a:prstGeom prst="rect">
            <a:avLst/>
          </a:prstGeom>
        </p:spPr>
        <p:txBody>
          <a:bodyPr lIns="0" tIns="0" rIns="0" bIns="0" rtlCol="0" anchor="t">
            <a:spAutoFit/>
          </a:bodyPr>
          <a:lstStyle/>
          <a:p>
            <a:pPr algn="l">
              <a:lnSpc>
                <a:spcPts val="11093"/>
              </a:lnSpc>
            </a:pPr>
            <a:r>
              <a:rPr lang="en-US" sz="11555">
                <a:solidFill>
                  <a:srgbClr val="006838"/>
                </a:solidFill>
                <a:latin typeface="Codec Pro ExtraBold"/>
                <a:ea typeface="Codec Pro ExtraBold"/>
                <a:cs typeface="Codec Pro ExtraBold"/>
                <a:sym typeface="Codec Pro ExtraBold"/>
              </a:rPr>
              <a:t>GREENCARE ASSIST</a:t>
            </a:r>
          </a:p>
        </p:txBody>
      </p:sp>
      <p:sp>
        <p:nvSpPr>
          <p:cNvPr id="15" name="TextBox 15"/>
          <p:cNvSpPr txBox="1"/>
          <p:nvPr/>
        </p:nvSpPr>
        <p:spPr>
          <a:xfrm>
            <a:off x="2911033" y="967896"/>
            <a:ext cx="9295090" cy="603679"/>
          </a:xfrm>
          <a:prstGeom prst="rect">
            <a:avLst/>
          </a:prstGeom>
        </p:spPr>
        <p:txBody>
          <a:bodyPr lIns="0" tIns="0" rIns="0" bIns="0" rtlCol="0" anchor="t">
            <a:spAutoFit/>
          </a:bodyPr>
          <a:lstStyle/>
          <a:p>
            <a:pPr algn="l">
              <a:lnSpc>
                <a:spcPts val="1700"/>
              </a:lnSpc>
            </a:pPr>
            <a:r>
              <a:rPr lang="en-US" sz="2657">
                <a:solidFill>
                  <a:srgbClr val="277E20"/>
                </a:solidFill>
                <a:latin typeface="Canva Sans Bold"/>
                <a:ea typeface="Canva Sans Bold"/>
                <a:cs typeface="Canva Sans Bold"/>
                <a:sym typeface="Canva Sans Bold"/>
              </a:rPr>
              <a:t>IN1901 </a:t>
            </a:r>
          </a:p>
          <a:p>
            <a:pPr marL="0" lvl="0" indent="0" algn="l">
              <a:lnSpc>
                <a:spcPts val="3720"/>
              </a:lnSpc>
              <a:spcBef>
                <a:spcPct val="0"/>
              </a:spcBef>
            </a:pPr>
            <a:r>
              <a:rPr lang="en-US" sz="2657">
                <a:solidFill>
                  <a:srgbClr val="277E20"/>
                </a:solidFill>
                <a:latin typeface="Canva Sans Bold"/>
                <a:ea typeface="Canva Sans Bold"/>
                <a:cs typeface="Canva Sans Bold"/>
                <a:sym typeface="Canva Sans Bold"/>
              </a:rPr>
              <a:t>Microcontroller Based Application Development Project</a:t>
            </a:r>
          </a:p>
        </p:txBody>
      </p:sp>
      <p:sp>
        <p:nvSpPr>
          <p:cNvPr id="16" name="TextBox 16"/>
          <p:cNvSpPr txBox="1"/>
          <p:nvPr/>
        </p:nvSpPr>
        <p:spPr>
          <a:xfrm>
            <a:off x="1543050" y="5424098"/>
            <a:ext cx="8622625" cy="580390"/>
          </a:xfrm>
          <a:prstGeom prst="rect">
            <a:avLst/>
          </a:prstGeom>
        </p:spPr>
        <p:txBody>
          <a:bodyPr lIns="0" tIns="0" rIns="0" bIns="0" rtlCol="0" anchor="t">
            <a:spAutoFit/>
          </a:bodyPr>
          <a:lstStyle/>
          <a:p>
            <a:pPr algn="ctr">
              <a:lnSpc>
                <a:spcPts val="4759"/>
              </a:lnSpc>
            </a:pPr>
            <a:r>
              <a:rPr lang="en-US" sz="3399">
                <a:solidFill>
                  <a:srgbClr val="1C5739"/>
                </a:solidFill>
                <a:latin typeface="Canva Sans Bold"/>
                <a:ea typeface="Canva Sans Bold"/>
                <a:cs typeface="Canva Sans Bold"/>
                <a:sym typeface="Canva Sans Bold"/>
              </a:rPr>
              <a:t>(Condition Controlled Ornamental Plant)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5582915" y="1424623"/>
            <a:ext cx="7122171" cy="8862377"/>
          </a:xfrm>
          <a:custGeom>
            <a:avLst/>
            <a:gdLst/>
            <a:ahLst/>
            <a:cxnLst/>
            <a:rect l="l" t="t" r="r" b="b"/>
            <a:pathLst>
              <a:path w="7122171" h="8862377">
                <a:moveTo>
                  <a:pt x="0" y="0"/>
                </a:moveTo>
                <a:lnTo>
                  <a:pt x="7122170" y="0"/>
                </a:lnTo>
                <a:lnTo>
                  <a:pt x="7122170" y="8862377"/>
                </a:lnTo>
                <a:lnTo>
                  <a:pt x="0" y="8862377"/>
                </a:lnTo>
                <a:lnTo>
                  <a:pt x="0" y="0"/>
                </a:lnTo>
                <a:close/>
              </a:path>
            </a:pathLst>
          </a:custGeom>
          <a:blipFill>
            <a:blip r:embed="rId6"/>
            <a:stretch>
              <a:fillRect/>
            </a:stretch>
          </a:blipFill>
        </p:spPr>
      </p:sp>
      <p:sp>
        <p:nvSpPr>
          <p:cNvPr id="13" name="TextBox 13"/>
          <p:cNvSpPr txBox="1"/>
          <p:nvPr/>
        </p:nvSpPr>
        <p:spPr>
          <a:xfrm>
            <a:off x="7119580" y="537527"/>
            <a:ext cx="4048839"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PCB DESIGN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7245445" y="5885534"/>
            <a:ext cx="2085109" cy="208510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4" name="TextBox 4"/>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5" name="Freeform 5"/>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5612018" y="1424623"/>
            <a:ext cx="7063963" cy="8911300"/>
          </a:xfrm>
          <a:custGeom>
            <a:avLst/>
            <a:gdLst/>
            <a:ahLst/>
            <a:cxnLst/>
            <a:rect l="l" t="t" r="r" b="b"/>
            <a:pathLst>
              <a:path w="7063963" h="8911300">
                <a:moveTo>
                  <a:pt x="0" y="0"/>
                </a:moveTo>
                <a:lnTo>
                  <a:pt x="7063964" y="0"/>
                </a:lnTo>
                <a:lnTo>
                  <a:pt x="7063964" y="8911299"/>
                </a:lnTo>
                <a:lnTo>
                  <a:pt x="0" y="8911299"/>
                </a:lnTo>
                <a:lnTo>
                  <a:pt x="0" y="0"/>
                </a:lnTo>
                <a:close/>
              </a:path>
            </a:pathLst>
          </a:custGeom>
          <a:blipFill>
            <a:blip r:embed="rId6"/>
            <a:stretch>
              <a:fillRect/>
            </a:stretch>
          </a:blipFill>
        </p:spPr>
      </p:sp>
      <p:sp>
        <p:nvSpPr>
          <p:cNvPr id="13" name="TextBox 13"/>
          <p:cNvSpPr txBox="1"/>
          <p:nvPr/>
        </p:nvSpPr>
        <p:spPr>
          <a:xfrm>
            <a:off x="7054572" y="537527"/>
            <a:ext cx="4178856"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PCB LAYOUT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6248400" y="537527"/>
            <a:ext cx="6246970" cy="887095"/>
          </a:xfrm>
          <a:prstGeom prst="rect">
            <a:avLst/>
          </a:prstGeom>
        </p:spPr>
        <p:txBody>
          <a:bodyPr wrap="square" lIns="0" tIns="0" rIns="0" bIns="0" rtlCol="0" anchor="t">
            <a:spAutoFit/>
          </a:bodyPr>
          <a:lstStyle/>
          <a:p>
            <a:pPr marL="0" lvl="0" indent="0" algn="ctr">
              <a:lnSpc>
                <a:spcPts val="7279"/>
              </a:lnSpc>
              <a:spcBef>
                <a:spcPct val="0"/>
              </a:spcBef>
            </a:pPr>
            <a:r>
              <a:rPr lang="en-US" sz="5199" dirty="0">
                <a:solidFill>
                  <a:srgbClr val="1C5739"/>
                </a:solidFill>
                <a:latin typeface="Canva Sans Bold"/>
                <a:ea typeface="Canva Sans Bold"/>
                <a:cs typeface="Canva Sans Bold"/>
                <a:sym typeface="Canva Sans Bold"/>
              </a:rPr>
              <a:t>COMPONENTS</a:t>
            </a:r>
          </a:p>
        </p:txBody>
      </p:sp>
      <p:sp>
        <p:nvSpPr>
          <p:cNvPr id="13" name="TextBox 13"/>
          <p:cNvSpPr txBox="1"/>
          <p:nvPr/>
        </p:nvSpPr>
        <p:spPr>
          <a:xfrm>
            <a:off x="2057986" y="1657057"/>
            <a:ext cx="6418080" cy="655924"/>
          </a:xfrm>
          <a:prstGeom prst="rect">
            <a:avLst/>
          </a:prstGeom>
        </p:spPr>
        <p:txBody>
          <a:bodyPr lIns="0" tIns="0" rIns="0" bIns="0" rtlCol="0" anchor="t">
            <a:spAutoFit/>
          </a:bodyPr>
          <a:lstStyle/>
          <a:p>
            <a:pPr marL="0" lvl="0" indent="0" algn="ctr">
              <a:lnSpc>
                <a:spcPts val="5329"/>
              </a:lnSpc>
              <a:spcBef>
                <a:spcPct val="0"/>
              </a:spcBef>
            </a:pPr>
            <a:r>
              <a:rPr lang="en-US" sz="3807" dirty="0">
                <a:solidFill>
                  <a:srgbClr val="55833D"/>
                </a:solidFill>
                <a:latin typeface="Canva Sans Bold"/>
                <a:ea typeface="Canva Sans Bold"/>
                <a:cs typeface="Canva Sans Bold"/>
                <a:sym typeface="Canva Sans Bold"/>
              </a:rPr>
              <a:t>HARDWARE COMPONENTS</a:t>
            </a:r>
          </a:p>
        </p:txBody>
      </p:sp>
      <p:sp>
        <p:nvSpPr>
          <p:cNvPr id="14" name="TextBox 14"/>
          <p:cNvSpPr txBox="1"/>
          <p:nvPr/>
        </p:nvSpPr>
        <p:spPr>
          <a:xfrm>
            <a:off x="10506908" y="1537639"/>
            <a:ext cx="6246970" cy="655924"/>
          </a:xfrm>
          <a:prstGeom prst="rect">
            <a:avLst/>
          </a:prstGeom>
        </p:spPr>
        <p:txBody>
          <a:bodyPr lIns="0" tIns="0" rIns="0" bIns="0" rtlCol="0" anchor="t">
            <a:spAutoFit/>
          </a:bodyPr>
          <a:lstStyle/>
          <a:p>
            <a:pPr marL="0" lvl="0" indent="0" algn="ctr">
              <a:lnSpc>
                <a:spcPts val="5329"/>
              </a:lnSpc>
              <a:spcBef>
                <a:spcPct val="0"/>
              </a:spcBef>
            </a:pPr>
            <a:r>
              <a:rPr lang="en-US" sz="3807" dirty="0">
                <a:solidFill>
                  <a:srgbClr val="55833D"/>
                </a:solidFill>
                <a:latin typeface="Canva Sans Bold"/>
                <a:ea typeface="Canva Sans Bold"/>
                <a:cs typeface="Canva Sans Bold"/>
                <a:sym typeface="Canva Sans Bold"/>
              </a:rPr>
              <a:t>SOFTWARE COMPONENTS</a:t>
            </a:r>
          </a:p>
        </p:txBody>
      </p:sp>
      <p:sp>
        <p:nvSpPr>
          <p:cNvPr id="15" name="TextBox 15"/>
          <p:cNvSpPr txBox="1"/>
          <p:nvPr/>
        </p:nvSpPr>
        <p:spPr>
          <a:xfrm>
            <a:off x="10506908" y="3122514"/>
            <a:ext cx="6798588" cy="2414251"/>
          </a:xfrm>
          <a:prstGeom prst="rect">
            <a:avLst/>
          </a:prstGeom>
        </p:spPr>
        <p:txBody>
          <a:bodyPr lIns="0" tIns="0" rIns="0" bIns="0" rtlCol="0" anchor="t">
            <a:spAutoFit/>
          </a:bodyPr>
          <a:lstStyle/>
          <a:p>
            <a:pPr marL="734059" lvl="1" indent="-367030" algn="l">
              <a:lnSpc>
                <a:spcPts val="4759"/>
              </a:lnSpc>
              <a:buFont typeface="Arial"/>
              <a:buChar char="•"/>
            </a:pPr>
            <a:r>
              <a:rPr lang="en-US" sz="3200" dirty="0" err="1">
                <a:solidFill>
                  <a:srgbClr val="7A7065"/>
                </a:solidFill>
                <a:latin typeface="Canva Sans"/>
                <a:ea typeface="Canva Sans"/>
                <a:cs typeface="Canva Sans"/>
                <a:sym typeface="Canva Sans"/>
              </a:rPr>
              <a:t>EasyEDA</a:t>
            </a:r>
            <a:r>
              <a:rPr lang="en-US" sz="3200" dirty="0">
                <a:solidFill>
                  <a:srgbClr val="7A7065"/>
                </a:solidFill>
                <a:latin typeface="Canva Sans"/>
                <a:ea typeface="Canva Sans"/>
                <a:cs typeface="Canva Sans"/>
                <a:sym typeface="Canva Sans"/>
              </a:rPr>
              <a:t> </a:t>
            </a:r>
          </a:p>
          <a:p>
            <a:pPr marL="734059" lvl="1" indent="-367030" algn="l">
              <a:lnSpc>
                <a:spcPts val="4759"/>
              </a:lnSpc>
              <a:spcBef>
                <a:spcPct val="0"/>
              </a:spcBef>
              <a:buFont typeface="Arial"/>
              <a:buChar char="•"/>
            </a:pPr>
            <a:r>
              <a:rPr lang="en-US" sz="3200" u="none" strike="noStrike" dirty="0">
                <a:solidFill>
                  <a:srgbClr val="7A7065"/>
                </a:solidFill>
                <a:latin typeface="Canva Sans"/>
                <a:ea typeface="Canva Sans"/>
                <a:cs typeface="Canva Sans"/>
                <a:sym typeface="Canva Sans"/>
              </a:rPr>
              <a:t>Arduino IDE </a:t>
            </a:r>
          </a:p>
          <a:p>
            <a:pPr marL="734059" lvl="1" indent="-367030" algn="l">
              <a:lnSpc>
                <a:spcPts val="4759"/>
              </a:lnSpc>
              <a:spcBef>
                <a:spcPct val="0"/>
              </a:spcBef>
              <a:buFont typeface="Arial"/>
              <a:buChar char="•"/>
            </a:pPr>
            <a:r>
              <a:rPr lang="en-US" sz="3200" u="none" strike="noStrike" dirty="0">
                <a:solidFill>
                  <a:srgbClr val="7A7065"/>
                </a:solidFill>
                <a:latin typeface="Canva Sans"/>
                <a:ea typeface="Canva Sans"/>
                <a:cs typeface="Canva Sans"/>
                <a:sym typeface="Canva Sans"/>
              </a:rPr>
              <a:t>Figma </a:t>
            </a:r>
          </a:p>
          <a:p>
            <a:pPr marL="734059" lvl="1" indent="-367030" algn="l">
              <a:lnSpc>
                <a:spcPts val="4759"/>
              </a:lnSpc>
              <a:spcBef>
                <a:spcPct val="0"/>
              </a:spcBef>
              <a:buFont typeface="Arial"/>
              <a:buChar char="•"/>
            </a:pPr>
            <a:r>
              <a:rPr lang="en-US" sz="3200" u="none" strike="noStrike" dirty="0" err="1">
                <a:solidFill>
                  <a:srgbClr val="7A7065"/>
                </a:solidFill>
                <a:latin typeface="Canva Sans"/>
                <a:ea typeface="Canva Sans"/>
                <a:cs typeface="Canva Sans"/>
                <a:sym typeface="Canva Sans"/>
              </a:rPr>
              <a:t>webench</a:t>
            </a:r>
            <a:r>
              <a:rPr lang="en-US" sz="3200" u="none" strike="noStrike" dirty="0">
                <a:solidFill>
                  <a:srgbClr val="7A7065"/>
                </a:solidFill>
                <a:latin typeface="Canva Sans"/>
                <a:ea typeface="Canva Sans"/>
                <a:cs typeface="Canva Sans"/>
                <a:sym typeface="Canva Sans"/>
              </a:rPr>
              <a:t>-POWER-DESIGNER </a:t>
            </a:r>
          </a:p>
        </p:txBody>
      </p:sp>
      <p:sp>
        <p:nvSpPr>
          <p:cNvPr id="16" name="TextBox 16"/>
          <p:cNvSpPr txBox="1"/>
          <p:nvPr/>
        </p:nvSpPr>
        <p:spPr>
          <a:xfrm>
            <a:off x="2640330" y="3086893"/>
            <a:ext cx="6503670" cy="7338676"/>
          </a:xfrm>
          <a:prstGeom prst="rect">
            <a:avLst/>
          </a:prstGeom>
        </p:spPr>
        <p:txBody>
          <a:bodyPr lIns="0" tIns="0" rIns="0" bIns="0" rtlCol="0" anchor="t">
            <a:spAutoFit/>
          </a:bodyPr>
          <a:lstStyle/>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ESP32</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DHT22</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Industrial Humidifier</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SOIL MOISTURE SENSOR</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TEC1-12706 PELTIER </a:t>
            </a:r>
          </a:p>
          <a:p>
            <a:pPr algn="l">
              <a:lnSpc>
                <a:spcPts val="4759"/>
              </a:lnSpc>
            </a:pPr>
            <a:r>
              <a:rPr lang="en-US" sz="3200" dirty="0">
                <a:solidFill>
                  <a:srgbClr val="7A7065"/>
                </a:solidFill>
                <a:latin typeface="Canva Sans"/>
                <a:ea typeface="Canva Sans"/>
                <a:cs typeface="Canva Sans"/>
                <a:sym typeface="Canva Sans"/>
              </a:rPr>
              <a:t>       THERMOELECTRIC COOLER</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SIM900A GSM Module</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Buzzer Module</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Neon Light Strip</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Cooling Fans</a:t>
            </a:r>
          </a:p>
          <a:p>
            <a:pPr marL="734059" lvl="1" indent="-367030" algn="l">
              <a:lnSpc>
                <a:spcPts val="4759"/>
              </a:lnSpc>
              <a:buFont typeface="Arial"/>
              <a:buChar char="•"/>
            </a:pPr>
            <a:r>
              <a:rPr lang="en-US" sz="3200" dirty="0">
                <a:solidFill>
                  <a:srgbClr val="7A7065"/>
                </a:solidFill>
                <a:latin typeface="Canva Sans"/>
                <a:ea typeface="Canva Sans"/>
                <a:cs typeface="Canva Sans"/>
                <a:sym typeface="Canva Sans"/>
              </a:rPr>
              <a:t>Pater Pump</a:t>
            </a:r>
          </a:p>
          <a:p>
            <a:pPr algn="l">
              <a:lnSpc>
                <a:spcPts val="4759"/>
              </a:lnSpc>
            </a:pPr>
            <a:endParaRPr lang="en-US" sz="3200" dirty="0">
              <a:solidFill>
                <a:srgbClr val="7A7065"/>
              </a:solidFill>
              <a:latin typeface="Canva Sans"/>
              <a:ea typeface="Canva Sans"/>
              <a:cs typeface="Canva Sans"/>
              <a:sym typeface="Canv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6360081" y="3869506"/>
            <a:ext cx="5567839" cy="2414638"/>
          </a:xfrm>
          <a:prstGeom prst="rect">
            <a:avLst/>
          </a:prstGeom>
        </p:spPr>
        <p:txBody>
          <a:bodyPr lIns="0" tIns="0" rIns="0" bIns="0" rtlCol="0" anchor="t">
            <a:spAutoFit/>
          </a:bodyPr>
          <a:lstStyle/>
          <a:p>
            <a:pPr algn="ctr">
              <a:lnSpc>
                <a:spcPts val="9709"/>
              </a:lnSpc>
            </a:pPr>
            <a:r>
              <a:rPr lang="en-US" sz="6935">
                <a:solidFill>
                  <a:srgbClr val="1C5739"/>
                </a:solidFill>
                <a:latin typeface="Canva Sans Bold"/>
                <a:ea typeface="Canva Sans Bold"/>
                <a:cs typeface="Canva Sans Bold"/>
                <a:sym typeface="Canva Sans Bold"/>
              </a:rPr>
              <a:t>Individual</a:t>
            </a:r>
          </a:p>
          <a:p>
            <a:pPr marL="0" lvl="0" indent="0" algn="ctr">
              <a:lnSpc>
                <a:spcPts val="9709"/>
              </a:lnSpc>
              <a:spcBef>
                <a:spcPct val="0"/>
              </a:spcBef>
            </a:pPr>
            <a:r>
              <a:rPr lang="en-US" sz="6935">
                <a:solidFill>
                  <a:srgbClr val="1C5739"/>
                </a:solidFill>
                <a:latin typeface="Canva Sans Bold"/>
                <a:ea typeface="Canva Sans Bold"/>
                <a:cs typeface="Canva Sans Bold"/>
                <a:sym typeface="Canva Sans Bold"/>
              </a:rPr>
              <a:t>Contribution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59300" y="7037703"/>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6868189"/>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240739" y="608330"/>
            <a:ext cx="9722661"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224069V– HARISHANTH K.</a:t>
            </a:r>
          </a:p>
        </p:txBody>
      </p:sp>
      <p:sp>
        <p:nvSpPr>
          <p:cNvPr id="13" name="TextBox 13"/>
          <p:cNvSpPr txBox="1"/>
          <p:nvPr/>
        </p:nvSpPr>
        <p:spPr>
          <a:xfrm>
            <a:off x="1940070" y="1876673"/>
            <a:ext cx="7203929" cy="771525"/>
          </a:xfrm>
          <a:prstGeom prst="rect">
            <a:avLst/>
          </a:prstGeom>
        </p:spPr>
        <p:txBody>
          <a:bodyPr wrap="square" lIns="0" tIns="0" rIns="0" bIns="0" rtlCol="0" anchor="t">
            <a:spAutoFit/>
          </a:bodyPr>
          <a:lstStyle/>
          <a:p>
            <a:pPr marL="971553" lvl="1" indent="-485777" algn="ctr">
              <a:lnSpc>
                <a:spcPts val="6300"/>
              </a:lnSpc>
              <a:buFont typeface="Arial"/>
              <a:buChar char="•"/>
            </a:pPr>
            <a:r>
              <a:rPr lang="en-US" sz="4500" dirty="0">
                <a:solidFill>
                  <a:srgbClr val="277E20"/>
                </a:solidFill>
                <a:latin typeface="Canva Sans Bold"/>
                <a:ea typeface="Canva Sans Bold"/>
                <a:cs typeface="Canva Sans Bold"/>
                <a:sym typeface="Canva Sans Bold"/>
              </a:rPr>
              <a:t>RESPONSIBILITIES</a:t>
            </a:r>
          </a:p>
        </p:txBody>
      </p:sp>
      <p:sp>
        <p:nvSpPr>
          <p:cNvPr id="14" name="TextBox 14"/>
          <p:cNvSpPr txBox="1"/>
          <p:nvPr/>
        </p:nvSpPr>
        <p:spPr>
          <a:xfrm>
            <a:off x="2191866" y="7121042"/>
            <a:ext cx="6232719" cy="771525"/>
          </a:xfrm>
          <a:prstGeom prst="rect">
            <a:avLst/>
          </a:prstGeom>
        </p:spPr>
        <p:txBody>
          <a:bodyPr wrap="square" lIns="0" tIns="0" rIns="0" bIns="0" rtlCol="0" anchor="t">
            <a:spAutoFit/>
          </a:bodyPr>
          <a:lstStyle/>
          <a:p>
            <a:pPr marL="971553" lvl="1" indent="-485777" algn="l">
              <a:lnSpc>
                <a:spcPts val="6300"/>
              </a:lnSpc>
              <a:buFont typeface="Arial"/>
              <a:buChar char="•"/>
            </a:pPr>
            <a:r>
              <a:rPr lang="en-US" sz="4500" dirty="0">
                <a:solidFill>
                  <a:srgbClr val="277E20"/>
                </a:solidFill>
                <a:latin typeface="Canva Sans Bold"/>
                <a:ea typeface="Canva Sans Bold"/>
                <a:cs typeface="Canva Sans Bold"/>
                <a:sym typeface="Canva Sans Bold"/>
              </a:rPr>
              <a:t>COMPONENTS</a:t>
            </a:r>
          </a:p>
        </p:txBody>
      </p:sp>
      <p:sp>
        <p:nvSpPr>
          <p:cNvPr id="15" name="TextBox 15"/>
          <p:cNvSpPr txBox="1"/>
          <p:nvPr/>
        </p:nvSpPr>
        <p:spPr>
          <a:xfrm>
            <a:off x="2651406" y="7950749"/>
            <a:ext cx="3426619"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GSM module</a:t>
            </a:r>
          </a:p>
        </p:txBody>
      </p:sp>
      <p:sp>
        <p:nvSpPr>
          <p:cNvPr id="16" name="TextBox 16"/>
          <p:cNvSpPr txBox="1"/>
          <p:nvPr/>
        </p:nvSpPr>
        <p:spPr>
          <a:xfrm>
            <a:off x="2651406" y="8578379"/>
            <a:ext cx="5313640"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Active Buzzer module</a:t>
            </a:r>
          </a:p>
        </p:txBody>
      </p:sp>
      <p:sp>
        <p:nvSpPr>
          <p:cNvPr id="17" name="TextBox 17"/>
          <p:cNvSpPr txBox="1"/>
          <p:nvPr/>
        </p:nvSpPr>
        <p:spPr>
          <a:xfrm>
            <a:off x="2572587" y="2782886"/>
            <a:ext cx="15715413" cy="178054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Upon the data from  ultrasonic sensor , send an alert SMS to the user letting him know that tank is empty when he is not close proximity to the device</a:t>
            </a:r>
          </a:p>
        </p:txBody>
      </p:sp>
      <p:sp>
        <p:nvSpPr>
          <p:cNvPr id="18" name="TextBox 18"/>
          <p:cNvSpPr txBox="1"/>
          <p:nvPr/>
        </p:nvSpPr>
        <p:spPr>
          <a:xfrm>
            <a:off x="2572587" y="4698116"/>
            <a:ext cx="14503344" cy="178054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Upon the data from  ultrasonic sensor , send an alert by a buzzer sound  letting him know that tank is empty when he is not close proximity to the device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59300" y="7037703"/>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6868189"/>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523789" y="2609477"/>
            <a:ext cx="15240423" cy="7449292"/>
          </a:xfrm>
          <a:custGeom>
            <a:avLst/>
            <a:gdLst/>
            <a:ahLst/>
            <a:cxnLst/>
            <a:rect l="l" t="t" r="r" b="b"/>
            <a:pathLst>
              <a:path w="15240423" h="7449292">
                <a:moveTo>
                  <a:pt x="0" y="0"/>
                </a:moveTo>
                <a:lnTo>
                  <a:pt x="15240422" y="0"/>
                </a:lnTo>
                <a:lnTo>
                  <a:pt x="15240422" y="7449291"/>
                </a:lnTo>
                <a:lnTo>
                  <a:pt x="0" y="7449291"/>
                </a:lnTo>
                <a:lnTo>
                  <a:pt x="0" y="0"/>
                </a:lnTo>
                <a:close/>
              </a:path>
            </a:pathLst>
          </a:custGeom>
          <a:blipFill>
            <a:blip r:embed="rId6"/>
            <a:stretch>
              <a:fillRect t="-13318"/>
            </a:stretch>
          </a:blipFill>
        </p:spPr>
      </p:sp>
      <p:sp>
        <p:nvSpPr>
          <p:cNvPr id="13" name="TextBox 13"/>
          <p:cNvSpPr txBox="1"/>
          <p:nvPr/>
        </p:nvSpPr>
        <p:spPr>
          <a:xfrm>
            <a:off x="2240739" y="608330"/>
            <a:ext cx="7836337" cy="795020"/>
          </a:xfrm>
          <a:prstGeom prst="rect">
            <a:avLst/>
          </a:prstGeom>
        </p:spPr>
        <p:txBody>
          <a:bodyPr lIns="0" tIns="0" rIns="0" bIns="0" rtlCol="0" anchor="t">
            <a:spAutoFit/>
          </a:bodyPr>
          <a:lstStyle/>
          <a:p>
            <a:pPr marL="0" lvl="0" indent="0" algn="ctr">
              <a:lnSpc>
                <a:spcPts val="6580"/>
              </a:lnSpc>
              <a:spcBef>
                <a:spcPct val="0"/>
              </a:spcBef>
            </a:pPr>
            <a:r>
              <a:rPr lang="en-US" sz="4700">
                <a:solidFill>
                  <a:srgbClr val="1C5739"/>
                </a:solidFill>
                <a:latin typeface="Canva Sans Bold"/>
                <a:ea typeface="Canva Sans Bold"/>
                <a:cs typeface="Canva Sans Bold"/>
                <a:sym typeface="Canva Sans Bold"/>
              </a:rPr>
              <a:t>224069V– HARISHANTH K.</a:t>
            </a:r>
          </a:p>
        </p:txBody>
      </p:sp>
      <p:sp>
        <p:nvSpPr>
          <p:cNvPr id="14" name="TextBox 14"/>
          <p:cNvSpPr txBox="1"/>
          <p:nvPr/>
        </p:nvSpPr>
        <p:spPr>
          <a:xfrm>
            <a:off x="2092399" y="1816184"/>
            <a:ext cx="6542139"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GSM module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59300" y="7037703"/>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6868189"/>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65441" y="1822892"/>
            <a:ext cx="13757118" cy="7786256"/>
          </a:xfrm>
          <a:custGeom>
            <a:avLst/>
            <a:gdLst/>
            <a:ahLst/>
            <a:cxnLst/>
            <a:rect l="l" t="t" r="r" b="b"/>
            <a:pathLst>
              <a:path w="13757118" h="7786256">
                <a:moveTo>
                  <a:pt x="0" y="0"/>
                </a:moveTo>
                <a:lnTo>
                  <a:pt x="13757118" y="0"/>
                </a:lnTo>
                <a:lnTo>
                  <a:pt x="13757118" y="7786256"/>
                </a:lnTo>
                <a:lnTo>
                  <a:pt x="0" y="7786256"/>
                </a:lnTo>
                <a:lnTo>
                  <a:pt x="0" y="0"/>
                </a:lnTo>
                <a:close/>
              </a:path>
            </a:pathLst>
          </a:custGeom>
          <a:blipFill>
            <a:blip r:embed="rId6"/>
            <a:stretch>
              <a:fillRect/>
            </a:stretch>
          </a:blipFill>
        </p:spPr>
      </p:sp>
      <p:sp>
        <p:nvSpPr>
          <p:cNvPr id="13" name="TextBox 13"/>
          <p:cNvSpPr txBox="1"/>
          <p:nvPr/>
        </p:nvSpPr>
        <p:spPr>
          <a:xfrm>
            <a:off x="2244052" y="129893"/>
            <a:ext cx="56045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
        <p:nvSpPr>
          <p:cNvPr id="14" name="TextBox 14"/>
          <p:cNvSpPr txBox="1"/>
          <p:nvPr/>
        </p:nvSpPr>
        <p:spPr>
          <a:xfrm>
            <a:off x="2092399" y="962025"/>
            <a:ext cx="9794801" cy="580390"/>
          </a:xfrm>
          <a:prstGeom prst="rect">
            <a:avLst/>
          </a:prstGeom>
        </p:spPr>
        <p:txBody>
          <a:bodyPr wrap="square" lIns="0" tIns="0" rIns="0" bIns="0" rtlCol="0" anchor="t">
            <a:spAutoFit/>
          </a:bodyPr>
          <a:lstStyle/>
          <a:p>
            <a:pPr marL="734059" lvl="1" indent="-367030" algn="l">
              <a:lnSpc>
                <a:spcPts val="4759"/>
              </a:lnSpc>
              <a:buFont typeface="Arial"/>
              <a:buChar char="•"/>
            </a:pPr>
            <a:r>
              <a:rPr lang="en-US" sz="3399" dirty="0">
                <a:solidFill>
                  <a:srgbClr val="000000"/>
                </a:solidFill>
                <a:latin typeface="Canva Sans Bold"/>
                <a:ea typeface="Canva Sans Bold"/>
                <a:cs typeface="Canva Sans Bold"/>
                <a:sym typeface="Canva Sans Bold"/>
              </a:rPr>
              <a:t> GSM module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59300" y="7037703"/>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6868189"/>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3032193" y="2719920"/>
            <a:ext cx="12223613" cy="7330397"/>
          </a:xfrm>
          <a:custGeom>
            <a:avLst/>
            <a:gdLst/>
            <a:ahLst/>
            <a:cxnLst/>
            <a:rect l="l" t="t" r="r" b="b"/>
            <a:pathLst>
              <a:path w="12223613" h="7330397">
                <a:moveTo>
                  <a:pt x="0" y="0"/>
                </a:moveTo>
                <a:lnTo>
                  <a:pt x="12223614" y="0"/>
                </a:lnTo>
                <a:lnTo>
                  <a:pt x="12223614" y="7330398"/>
                </a:lnTo>
                <a:lnTo>
                  <a:pt x="0" y="7330398"/>
                </a:lnTo>
                <a:lnTo>
                  <a:pt x="0" y="0"/>
                </a:lnTo>
                <a:close/>
              </a:path>
            </a:pathLst>
          </a:custGeom>
          <a:blipFill>
            <a:blip r:embed="rId6"/>
            <a:stretch>
              <a:fillRect l="-1772" t="-3864" b="-354"/>
            </a:stretch>
          </a:blipFill>
        </p:spPr>
      </p:sp>
      <p:sp>
        <p:nvSpPr>
          <p:cNvPr id="13" name="TextBox 13"/>
          <p:cNvSpPr txBox="1"/>
          <p:nvPr/>
        </p:nvSpPr>
        <p:spPr>
          <a:xfrm>
            <a:off x="2240739" y="608330"/>
            <a:ext cx="9494061"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224069V– HARISHANTH K.</a:t>
            </a:r>
          </a:p>
        </p:txBody>
      </p:sp>
      <p:sp>
        <p:nvSpPr>
          <p:cNvPr id="14" name="TextBox 14"/>
          <p:cNvSpPr txBox="1"/>
          <p:nvPr/>
        </p:nvSpPr>
        <p:spPr>
          <a:xfrm>
            <a:off x="2092399" y="1816184"/>
            <a:ext cx="8400445"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Active Buzzer module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59300" y="7037703"/>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6868189"/>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338647" y="2148657"/>
            <a:ext cx="13016330" cy="7657355"/>
          </a:xfrm>
          <a:custGeom>
            <a:avLst/>
            <a:gdLst/>
            <a:ahLst/>
            <a:cxnLst/>
            <a:rect l="l" t="t" r="r" b="b"/>
            <a:pathLst>
              <a:path w="13016330" h="7657355">
                <a:moveTo>
                  <a:pt x="0" y="0"/>
                </a:moveTo>
                <a:lnTo>
                  <a:pt x="13016330" y="0"/>
                </a:lnTo>
                <a:lnTo>
                  <a:pt x="13016330" y="7657354"/>
                </a:lnTo>
                <a:lnTo>
                  <a:pt x="0" y="7657354"/>
                </a:lnTo>
                <a:lnTo>
                  <a:pt x="0" y="0"/>
                </a:lnTo>
                <a:close/>
              </a:path>
            </a:pathLst>
          </a:custGeom>
          <a:blipFill>
            <a:blip r:embed="rId6"/>
            <a:stretch>
              <a:fillRect/>
            </a:stretch>
          </a:blipFill>
        </p:spPr>
      </p:sp>
      <p:sp>
        <p:nvSpPr>
          <p:cNvPr id="13" name="TextBox 13"/>
          <p:cNvSpPr txBox="1"/>
          <p:nvPr/>
        </p:nvSpPr>
        <p:spPr>
          <a:xfrm>
            <a:off x="1844481" y="1103916"/>
            <a:ext cx="8400445"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Active Buzzer module</a:t>
            </a:r>
          </a:p>
        </p:txBody>
      </p:sp>
      <p:sp>
        <p:nvSpPr>
          <p:cNvPr id="14" name="TextBox 14"/>
          <p:cNvSpPr txBox="1"/>
          <p:nvPr/>
        </p:nvSpPr>
        <p:spPr>
          <a:xfrm>
            <a:off x="2338646" y="233680"/>
            <a:ext cx="5205153"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485948" y="608330"/>
            <a:ext cx="9534678"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224038C– DHANUJA S.A.</a:t>
            </a:r>
          </a:p>
        </p:txBody>
      </p:sp>
      <p:sp>
        <p:nvSpPr>
          <p:cNvPr id="13" name="TextBox 13"/>
          <p:cNvSpPr txBox="1"/>
          <p:nvPr/>
        </p:nvSpPr>
        <p:spPr>
          <a:xfrm>
            <a:off x="1705632" y="1910308"/>
            <a:ext cx="7666968" cy="771525"/>
          </a:xfrm>
          <a:prstGeom prst="rect">
            <a:avLst/>
          </a:prstGeom>
        </p:spPr>
        <p:txBody>
          <a:bodyPr wrap="square" lIns="0" tIns="0" rIns="0" bIns="0" rtlCol="0" anchor="t">
            <a:spAutoFit/>
          </a:bodyPr>
          <a:lstStyle/>
          <a:p>
            <a:pPr marL="971553" lvl="1" indent="-485777" algn="ctr">
              <a:lnSpc>
                <a:spcPts val="6300"/>
              </a:lnSpc>
              <a:buFont typeface="Arial"/>
              <a:buChar char="•"/>
            </a:pPr>
            <a:r>
              <a:rPr lang="en-US" sz="4500" dirty="0">
                <a:solidFill>
                  <a:srgbClr val="277E20"/>
                </a:solidFill>
                <a:latin typeface="Canva Sans Bold"/>
                <a:ea typeface="Canva Sans Bold"/>
                <a:cs typeface="Canva Sans Bold"/>
                <a:sym typeface="Canva Sans Bold"/>
              </a:rPr>
              <a:t>RESPONSIBILITIES</a:t>
            </a:r>
          </a:p>
        </p:txBody>
      </p:sp>
      <p:sp>
        <p:nvSpPr>
          <p:cNvPr id="14" name="TextBox 14"/>
          <p:cNvSpPr txBox="1"/>
          <p:nvPr/>
        </p:nvSpPr>
        <p:spPr>
          <a:xfrm>
            <a:off x="2092399" y="6842364"/>
            <a:ext cx="6044284" cy="771525"/>
          </a:xfrm>
          <a:prstGeom prst="rect">
            <a:avLst/>
          </a:prstGeom>
        </p:spPr>
        <p:txBody>
          <a:bodyPr wrap="square" lIns="0" tIns="0" rIns="0" bIns="0" rtlCol="0" anchor="t">
            <a:spAutoFit/>
          </a:bodyPr>
          <a:lstStyle/>
          <a:p>
            <a:pPr marL="971553" lvl="1" indent="-485777" algn="l">
              <a:lnSpc>
                <a:spcPts val="6300"/>
              </a:lnSpc>
              <a:buFont typeface="Arial"/>
              <a:buChar char="•"/>
            </a:pPr>
            <a:r>
              <a:rPr lang="en-US" sz="4500" dirty="0">
                <a:solidFill>
                  <a:srgbClr val="277E20"/>
                </a:solidFill>
                <a:latin typeface="Canva Sans Bold"/>
                <a:ea typeface="Canva Sans Bold"/>
                <a:cs typeface="Canva Sans Bold"/>
                <a:sym typeface="Canva Sans Bold"/>
              </a:rPr>
              <a:t>COMPONENTS</a:t>
            </a:r>
          </a:p>
        </p:txBody>
      </p:sp>
      <p:sp>
        <p:nvSpPr>
          <p:cNvPr id="15" name="TextBox 15"/>
          <p:cNvSpPr txBox="1"/>
          <p:nvPr/>
        </p:nvSpPr>
        <p:spPr>
          <a:xfrm>
            <a:off x="2539702" y="8400263"/>
            <a:ext cx="9480924" cy="11804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Peltier AC module with relay module </a:t>
            </a:r>
          </a:p>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Cooling Fan with relay module</a:t>
            </a:r>
          </a:p>
        </p:txBody>
      </p:sp>
      <p:sp>
        <p:nvSpPr>
          <p:cNvPr id="16" name="TextBox 16"/>
          <p:cNvSpPr txBox="1"/>
          <p:nvPr/>
        </p:nvSpPr>
        <p:spPr>
          <a:xfrm>
            <a:off x="2539702" y="9594049"/>
            <a:ext cx="5596981"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dirty="0">
                <a:solidFill>
                  <a:srgbClr val="7A7065"/>
                </a:solidFill>
                <a:latin typeface="Canva Sans Bold"/>
                <a:ea typeface="Canva Sans Bold"/>
                <a:cs typeface="Canva Sans Bold"/>
                <a:sym typeface="Canva Sans Bold"/>
              </a:rPr>
              <a:t>PCB Diagram</a:t>
            </a:r>
          </a:p>
        </p:txBody>
      </p:sp>
      <p:sp>
        <p:nvSpPr>
          <p:cNvPr id="17" name="TextBox 17"/>
          <p:cNvSpPr txBox="1"/>
          <p:nvPr/>
        </p:nvSpPr>
        <p:spPr>
          <a:xfrm>
            <a:off x="2539702" y="7810348"/>
            <a:ext cx="4366855"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16x2 LCD Display</a:t>
            </a:r>
          </a:p>
        </p:txBody>
      </p:sp>
      <p:sp>
        <p:nvSpPr>
          <p:cNvPr id="18" name="TextBox 18"/>
          <p:cNvSpPr txBox="1"/>
          <p:nvPr/>
        </p:nvSpPr>
        <p:spPr>
          <a:xfrm>
            <a:off x="2485948" y="2813327"/>
            <a:ext cx="14255191" cy="1018286"/>
          </a:xfrm>
          <a:prstGeom prst="rect">
            <a:avLst/>
          </a:prstGeom>
        </p:spPr>
        <p:txBody>
          <a:bodyPr lIns="0" tIns="0" rIns="0" bIns="0" rtlCol="0" anchor="t">
            <a:spAutoFit/>
          </a:bodyPr>
          <a:lstStyle/>
          <a:p>
            <a:pPr marL="734059" lvl="1" indent="-367030" algn="just">
              <a:lnSpc>
                <a:spcPts val="4011"/>
              </a:lnSpc>
              <a:buFont typeface="Arial"/>
              <a:buChar char="•"/>
            </a:pPr>
            <a:r>
              <a:rPr lang="en-US" sz="3399" dirty="0">
                <a:solidFill>
                  <a:srgbClr val="7A7065"/>
                </a:solidFill>
                <a:latin typeface="Canva Sans Bold"/>
                <a:ea typeface="Canva Sans Bold"/>
                <a:cs typeface="Canva Sans Bold"/>
                <a:sym typeface="Canva Sans Bold"/>
              </a:rPr>
              <a:t>Displaying the Temperature and humidity values that getting from DHT 22 in 16*2 LCD Display</a:t>
            </a:r>
          </a:p>
        </p:txBody>
      </p:sp>
      <p:sp>
        <p:nvSpPr>
          <p:cNvPr id="19" name="TextBox 19"/>
          <p:cNvSpPr txBox="1"/>
          <p:nvPr/>
        </p:nvSpPr>
        <p:spPr>
          <a:xfrm>
            <a:off x="2485948" y="3898288"/>
            <a:ext cx="13235414"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dirty="0">
                <a:solidFill>
                  <a:srgbClr val="7A7065"/>
                </a:solidFill>
                <a:latin typeface="Canva Sans Bold"/>
                <a:ea typeface="Canva Sans Bold"/>
                <a:cs typeface="Canva Sans Bold"/>
                <a:sym typeface="Canva Sans Bold"/>
              </a:rPr>
              <a:t>Designing  the Peltier unit AC module and Relay module</a:t>
            </a:r>
          </a:p>
        </p:txBody>
      </p:sp>
      <p:sp>
        <p:nvSpPr>
          <p:cNvPr id="20" name="TextBox 20"/>
          <p:cNvSpPr txBox="1"/>
          <p:nvPr/>
        </p:nvSpPr>
        <p:spPr>
          <a:xfrm>
            <a:off x="2485948" y="5135630"/>
            <a:ext cx="14584328"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Designing Schematic Diagram to create the PCB for the project</a:t>
            </a:r>
          </a:p>
        </p:txBody>
      </p:sp>
      <p:sp>
        <p:nvSpPr>
          <p:cNvPr id="21" name="TextBox 21"/>
          <p:cNvSpPr txBox="1"/>
          <p:nvPr/>
        </p:nvSpPr>
        <p:spPr>
          <a:xfrm>
            <a:off x="2485948" y="5839483"/>
            <a:ext cx="13653849"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Designing the glass  box according to the needs of the project</a:t>
            </a:r>
          </a:p>
        </p:txBody>
      </p:sp>
      <p:sp>
        <p:nvSpPr>
          <p:cNvPr id="22" name="TextBox 22"/>
          <p:cNvSpPr txBox="1"/>
          <p:nvPr/>
        </p:nvSpPr>
        <p:spPr>
          <a:xfrm>
            <a:off x="2485948" y="4545353"/>
            <a:ext cx="15348689"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dirty="0">
                <a:solidFill>
                  <a:srgbClr val="7A7065"/>
                </a:solidFill>
                <a:latin typeface="Canva Sans Bold"/>
                <a:ea typeface="Canva Sans Bold"/>
                <a:cs typeface="Canva Sans Bold"/>
                <a:sym typeface="Canva Sans Bold"/>
              </a:rPr>
              <a:t>Use the Cooling fan with the relay module to reduce the temperature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6887962" y="5985119"/>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983880" y="966188"/>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6718448" y="5815605"/>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2" name="Group 12"/>
          <p:cNvGrpSpPr/>
          <p:nvPr/>
        </p:nvGrpSpPr>
        <p:grpSpPr>
          <a:xfrm>
            <a:off x="9144000" y="1963709"/>
            <a:ext cx="2292394" cy="2354432"/>
            <a:chOff x="0" y="0"/>
            <a:chExt cx="719757" cy="739235"/>
          </a:xfrm>
        </p:grpSpPr>
        <p:sp>
          <p:nvSpPr>
            <p:cNvPr id="13" name="Freeform 13"/>
            <p:cNvSpPr/>
            <p:nvPr/>
          </p:nvSpPr>
          <p:spPr>
            <a:xfrm rot="232343">
              <a:off x="-12964" y="-12579"/>
              <a:ext cx="745686" cy="764393"/>
            </a:xfrm>
            <a:custGeom>
              <a:avLst/>
              <a:gdLst/>
              <a:ahLst/>
              <a:cxnLst/>
              <a:rect l="l" t="t" r="r" b="b"/>
              <a:pathLst>
                <a:path w="745686" h="764393">
                  <a:moveTo>
                    <a:pt x="347880" y="13423"/>
                  </a:moveTo>
                  <a:cubicBezTo>
                    <a:pt x="149579" y="26846"/>
                    <a:pt x="0" y="202833"/>
                    <a:pt x="13786" y="406501"/>
                  </a:cubicBezTo>
                  <a:cubicBezTo>
                    <a:pt x="27572" y="610169"/>
                    <a:pt x="199503" y="764393"/>
                    <a:pt x="397804" y="750971"/>
                  </a:cubicBezTo>
                  <a:cubicBezTo>
                    <a:pt x="596106" y="737548"/>
                    <a:pt x="745685" y="561561"/>
                    <a:pt x="731899" y="357893"/>
                  </a:cubicBezTo>
                  <a:cubicBezTo>
                    <a:pt x="718113" y="154224"/>
                    <a:pt x="546182" y="0"/>
                    <a:pt x="347880" y="13423"/>
                  </a:cubicBezTo>
                  <a:close/>
                </a:path>
              </a:pathLst>
            </a:custGeom>
            <a:blipFill>
              <a:blip r:embed="rId6"/>
              <a:stretch>
                <a:fillRect t="-29139" r="-20975" b="-28141"/>
              </a:stretch>
            </a:blipFill>
            <a:ln w="38100" cap="sq">
              <a:solidFill>
                <a:srgbClr val="000000"/>
              </a:solidFill>
              <a:prstDash val="solid"/>
              <a:miter/>
            </a:ln>
          </p:spPr>
        </p:sp>
      </p:grpSp>
      <p:grpSp>
        <p:nvGrpSpPr>
          <p:cNvPr id="14" name="Group 14"/>
          <p:cNvGrpSpPr/>
          <p:nvPr/>
        </p:nvGrpSpPr>
        <p:grpSpPr>
          <a:xfrm>
            <a:off x="2092399" y="1963709"/>
            <a:ext cx="2292394" cy="2354432"/>
            <a:chOff x="0" y="0"/>
            <a:chExt cx="719757" cy="739235"/>
          </a:xfrm>
        </p:grpSpPr>
        <p:sp>
          <p:nvSpPr>
            <p:cNvPr id="15" name="Freeform 15"/>
            <p:cNvSpPr/>
            <p:nvPr/>
          </p:nvSpPr>
          <p:spPr>
            <a:xfrm>
              <a:off x="0" y="0"/>
              <a:ext cx="719757" cy="739235"/>
            </a:xfrm>
            <a:custGeom>
              <a:avLst/>
              <a:gdLst/>
              <a:ahLst/>
              <a:cxnLst/>
              <a:rect l="l" t="t" r="r" b="b"/>
              <a:pathLst>
                <a:path w="719757" h="739235">
                  <a:moveTo>
                    <a:pt x="359878" y="0"/>
                  </a:moveTo>
                  <a:cubicBezTo>
                    <a:pt x="161123" y="0"/>
                    <a:pt x="0" y="165484"/>
                    <a:pt x="0" y="369618"/>
                  </a:cubicBezTo>
                  <a:cubicBezTo>
                    <a:pt x="0" y="573752"/>
                    <a:pt x="161123" y="739235"/>
                    <a:pt x="359878" y="739235"/>
                  </a:cubicBezTo>
                  <a:cubicBezTo>
                    <a:pt x="558634" y="739235"/>
                    <a:pt x="719757" y="573752"/>
                    <a:pt x="719757" y="369618"/>
                  </a:cubicBezTo>
                  <a:cubicBezTo>
                    <a:pt x="719757" y="165484"/>
                    <a:pt x="558634" y="0"/>
                    <a:pt x="359878" y="0"/>
                  </a:cubicBezTo>
                  <a:close/>
                </a:path>
              </a:pathLst>
            </a:custGeom>
            <a:blipFill>
              <a:blip r:embed="rId7"/>
              <a:stretch>
                <a:fillRect t="-4201" b="-4201"/>
              </a:stretch>
            </a:blipFill>
            <a:ln w="38100" cap="sq">
              <a:solidFill>
                <a:srgbClr val="000000"/>
              </a:solidFill>
              <a:prstDash val="solid"/>
              <a:miter/>
            </a:ln>
          </p:spPr>
        </p:sp>
      </p:grpSp>
      <p:grpSp>
        <p:nvGrpSpPr>
          <p:cNvPr id="16" name="Group 16"/>
          <p:cNvGrpSpPr/>
          <p:nvPr/>
        </p:nvGrpSpPr>
        <p:grpSpPr>
          <a:xfrm>
            <a:off x="2092399" y="7533930"/>
            <a:ext cx="2292394" cy="2354432"/>
            <a:chOff x="0" y="0"/>
            <a:chExt cx="719757" cy="739235"/>
          </a:xfrm>
        </p:grpSpPr>
        <p:sp>
          <p:nvSpPr>
            <p:cNvPr id="17" name="Freeform 17"/>
            <p:cNvSpPr/>
            <p:nvPr/>
          </p:nvSpPr>
          <p:spPr>
            <a:xfrm>
              <a:off x="0" y="0"/>
              <a:ext cx="719757" cy="739235"/>
            </a:xfrm>
            <a:custGeom>
              <a:avLst/>
              <a:gdLst/>
              <a:ahLst/>
              <a:cxnLst/>
              <a:rect l="l" t="t" r="r" b="b"/>
              <a:pathLst>
                <a:path w="719757" h="739235">
                  <a:moveTo>
                    <a:pt x="359878" y="0"/>
                  </a:moveTo>
                  <a:cubicBezTo>
                    <a:pt x="161123" y="0"/>
                    <a:pt x="0" y="165484"/>
                    <a:pt x="0" y="369618"/>
                  </a:cubicBezTo>
                  <a:cubicBezTo>
                    <a:pt x="0" y="573752"/>
                    <a:pt x="161123" y="739235"/>
                    <a:pt x="359878" y="739235"/>
                  </a:cubicBezTo>
                  <a:cubicBezTo>
                    <a:pt x="558634" y="739235"/>
                    <a:pt x="719757" y="573752"/>
                    <a:pt x="719757" y="369618"/>
                  </a:cubicBezTo>
                  <a:cubicBezTo>
                    <a:pt x="719757" y="165484"/>
                    <a:pt x="558634" y="0"/>
                    <a:pt x="359878" y="0"/>
                  </a:cubicBezTo>
                  <a:close/>
                </a:path>
              </a:pathLst>
            </a:custGeom>
            <a:blipFill>
              <a:blip r:embed="rId8"/>
              <a:stretch>
                <a:fillRect b="-29820"/>
              </a:stretch>
            </a:blipFill>
            <a:ln w="38100" cap="sq">
              <a:solidFill>
                <a:srgbClr val="000000"/>
              </a:solidFill>
              <a:prstDash val="solid"/>
              <a:miter/>
            </a:ln>
          </p:spPr>
        </p:sp>
      </p:grpSp>
      <p:grpSp>
        <p:nvGrpSpPr>
          <p:cNvPr id="18" name="Group 18"/>
          <p:cNvGrpSpPr/>
          <p:nvPr/>
        </p:nvGrpSpPr>
        <p:grpSpPr>
          <a:xfrm>
            <a:off x="9144000" y="4807903"/>
            <a:ext cx="2292394" cy="2354432"/>
            <a:chOff x="0" y="0"/>
            <a:chExt cx="719757" cy="739235"/>
          </a:xfrm>
        </p:grpSpPr>
        <p:sp>
          <p:nvSpPr>
            <p:cNvPr id="19" name="Freeform 19"/>
            <p:cNvSpPr/>
            <p:nvPr/>
          </p:nvSpPr>
          <p:spPr>
            <a:xfrm>
              <a:off x="0" y="0"/>
              <a:ext cx="719757" cy="739235"/>
            </a:xfrm>
            <a:custGeom>
              <a:avLst/>
              <a:gdLst/>
              <a:ahLst/>
              <a:cxnLst/>
              <a:rect l="l" t="t" r="r" b="b"/>
              <a:pathLst>
                <a:path w="719757" h="739235">
                  <a:moveTo>
                    <a:pt x="359878" y="0"/>
                  </a:moveTo>
                  <a:cubicBezTo>
                    <a:pt x="161123" y="0"/>
                    <a:pt x="0" y="165484"/>
                    <a:pt x="0" y="369618"/>
                  </a:cubicBezTo>
                  <a:cubicBezTo>
                    <a:pt x="0" y="573752"/>
                    <a:pt x="161123" y="739235"/>
                    <a:pt x="359878" y="739235"/>
                  </a:cubicBezTo>
                  <a:cubicBezTo>
                    <a:pt x="558634" y="739235"/>
                    <a:pt x="719757" y="573752"/>
                    <a:pt x="719757" y="369618"/>
                  </a:cubicBezTo>
                  <a:cubicBezTo>
                    <a:pt x="719757" y="165484"/>
                    <a:pt x="558634" y="0"/>
                    <a:pt x="359878" y="0"/>
                  </a:cubicBezTo>
                  <a:close/>
                </a:path>
              </a:pathLst>
            </a:custGeom>
            <a:blipFill>
              <a:blip r:embed="rId9"/>
              <a:stretch>
                <a:fillRect t="-48780" b="-48780"/>
              </a:stretch>
            </a:blipFill>
            <a:ln w="38100" cap="sq">
              <a:solidFill>
                <a:srgbClr val="000000"/>
              </a:solidFill>
              <a:prstDash val="solid"/>
              <a:miter/>
            </a:ln>
          </p:spPr>
        </p:sp>
      </p:grpSp>
      <p:grpSp>
        <p:nvGrpSpPr>
          <p:cNvPr id="20" name="Group 20"/>
          <p:cNvGrpSpPr/>
          <p:nvPr/>
        </p:nvGrpSpPr>
        <p:grpSpPr>
          <a:xfrm>
            <a:off x="2092399" y="4750872"/>
            <a:ext cx="2292394" cy="2354432"/>
            <a:chOff x="0" y="0"/>
            <a:chExt cx="719757" cy="739235"/>
          </a:xfrm>
        </p:grpSpPr>
        <p:sp>
          <p:nvSpPr>
            <p:cNvPr id="21" name="Freeform 21"/>
            <p:cNvSpPr/>
            <p:nvPr/>
          </p:nvSpPr>
          <p:spPr>
            <a:xfrm>
              <a:off x="0" y="0"/>
              <a:ext cx="719757" cy="739235"/>
            </a:xfrm>
            <a:custGeom>
              <a:avLst/>
              <a:gdLst/>
              <a:ahLst/>
              <a:cxnLst/>
              <a:rect l="l" t="t" r="r" b="b"/>
              <a:pathLst>
                <a:path w="719757" h="739235">
                  <a:moveTo>
                    <a:pt x="359878" y="0"/>
                  </a:moveTo>
                  <a:cubicBezTo>
                    <a:pt x="161123" y="0"/>
                    <a:pt x="0" y="165484"/>
                    <a:pt x="0" y="369618"/>
                  </a:cubicBezTo>
                  <a:cubicBezTo>
                    <a:pt x="0" y="573752"/>
                    <a:pt x="161123" y="739235"/>
                    <a:pt x="359878" y="739235"/>
                  </a:cubicBezTo>
                  <a:cubicBezTo>
                    <a:pt x="558634" y="739235"/>
                    <a:pt x="719757" y="573752"/>
                    <a:pt x="719757" y="369618"/>
                  </a:cubicBezTo>
                  <a:cubicBezTo>
                    <a:pt x="719757" y="165484"/>
                    <a:pt x="558634" y="0"/>
                    <a:pt x="359878" y="0"/>
                  </a:cubicBezTo>
                  <a:close/>
                </a:path>
              </a:pathLst>
            </a:custGeom>
            <a:blipFill>
              <a:blip r:embed="rId10"/>
              <a:stretch>
                <a:fillRect t="-14910" b="-14910"/>
              </a:stretch>
            </a:blipFill>
            <a:ln w="38100" cap="sq">
              <a:solidFill>
                <a:srgbClr val="000000"/>
              </a:solidFill>
              <a:prstDash val="solid"/>
              <a:miter/>
            </a:ln>
          </p:spPr>
        </p:sp>
      </p:grpSp>
      <p:sp>
        <p:nvSpPr>
          <p:cNvPr id="22" name="TextBox 22"/>
          <p:cNvSpPr txBox="1"/>
          <p:nvPr/>
        </p:nvSpPr>
        <p:spPr>
          <a:xfrm>
            <a:off x="6210598" y="475015"/>
            <a:ext cx="5866805"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GROUP MEMBERS</a:t>
            </a:r>
          </a:p>
        </p:txBody>
      </p:sp>
      <p:sp>
        <p:nvSpPr>
          <p:cNvPr id="23" name="TextBox 23"/>
          <p:cNvSpPr txBox="1"/>
          <p:nvPr/>
        </p:nvSpPr>
        <p:spPr>
          <a:xfrm>
            <a:off x="4734044" y="2457467"/>
            <a:ext cx="3510796" cy="1228673"/>
          </a:xfrm>
          <a:prstGeom prst="rect">
            <a:avLst/>
          </a:prstGeom>
        </p:spPr>
        <p:txBody>
          <a:bodyPr lIns="0" tIns="0" rIns="0" bIns="0" rtlCol="0" anchor="t">
            <a:spAutoFit/>
          </a:bodyPr>
          <a:lstStyle/>
          <a:p>
            <a:pPr algn="just">
              <a:lnSpc>
                <a:spcPts val="4836"/>
              </a:lnSpc>
            </a:pPr>
            <a:r>
              <a:rPr lang="en-US" sz="4279">
                <a:solidFill>
                  <a:srgbClr val="000000"/>
                </a:solidFill>
                <a:latin typeface="Canva Sans"/>
                <a:ea typeface="Canva Sans"/>
                <a:cs typeface="Canva Sans"/>
                <a:sym typeface="Canva Sans"/>
              </a:rPr>
              <a:t>224069V </a:t>
            </a:r>
          </a:p>
          <a:p>
            <a:pPr marL="0" lvl="0" indent="0" algn="just">
              <a:lnSpc>
                <a:spcPts val="4836"/>
              </a:lnSpc>
            </a:pPr>
            <a:r>
              <a:rPr lang="en-US" sz="4279">
                <a:solidFill>
                  <a:srgbClr val="000000"/>
                </a:solidFill>
                <a:latin typeface="Canva Sans"/>
                <a:ea typeface="Canva Sans"/>
                <a:cs typeface="Canva Sans"/>
                <a:sym typeface="Canva Sans"/>
              </a:rPr>
              <a:t>Harishanth K.</a:t>
            </a:r>
          </a:p>
        </p:txBody>
      </p:sp>
      <p:sp>
        <p:nvSpPr>
          <p:cNvPr id="24" name="TextBox 24"/>
          <p:cNvSpPr txBox="1"/>
          <p:nvPr/>
        </p:nvSpPr>
        <p:spPr>
          <a:xfrm>
            <a:off x="12059746" y="2457467"/>
            <a:ext cx="3286482" cy="1228673"/>
          </a:xfrm>
          <a:prstGeom prst="rect">
            <a:avLst/>
          </a:prstGeom>
        </p:spPr>
        <p:txBody>
          <a:bodyPr lIns="0" tIns="0" rIns="0" bIns="0" rtlCol="0" anchor="t">
            <a:spAutoFit/>
          </a:bodyPr>
          <a:lstStyle/>
          <a:p>
            <a:pPr algn="just">
              <a:lnSpc>
                <a:spcPts val="4836"/>
              </a:lnSpc>
            </a:pPr>
            <a:r>
              <a:rPr lang="en-US" sz="4279">
                <a:solidFill>
                  <a:srgbClr val="000000"/>
                </a:solidFill>
                <a:latin typeface="Canva Sans"/>
                <a:ea typeface="Canva Sans"/>
                <a:cs typeface="Canva Sans"/>
                <a:sym typeface="Canva Sans"/>
              </a:rPr>
              <a:t>224038C</a:t>
            </a:r>
          </a:p>
          <a:p>
            <a:pPr marL="0" lvl="0" indent="0" algn="just">
              <a:lnSpc>
                <a:spcPts val="4836"/>
              </a:lnSpc>
            </a:pPr>
            <a:r>
              <a:rPr lang="en-US" sz="4279">
                <a:solidFill>
                  <a:srgbClr val="000000"/>
                </a:solidFill>
                <a:latin typeface="Canva Sans"/>
                <a:ea typeface="Canva Sans"/>
                <a:cs typeface="Canva Sans"/>
                <a:sym typeface="Canva Sans"/>
              </a:rPr>
              <a:t>Dhanuja S.A.</a:t>
            </a:r>
          </a:p>
        </p:txBody>
      </p:sp>
      <p:sp>
        <p:nvSpPr>
          <p:cNvPr id="25" name="TextBox 25"/>
          <p:cNvSpPr txBox="1"/>
          <p:nvPr/>
        </p:nvSpPr>
        <p:spPr>
          <a:xfrm>
            <a:off x="4734044" y="8257711"/>
            <a:ext cx="6512123" cy="1228673"/>
          </a:xfrm>
          <a:prstGeom prst="rect">
            <a:avLst/>
          </a:prstGeom>
        </p:spPr>
        <p:txBody>
          <a:bodyPr lIns="0" tIns="0" rIns="0" bIns="0" rtlCol="0" anchor="t">
            <a:spAutoFit/>
          </a:bodyPr>
          <a:lstStyle/>
          <a:p>
            <a:pPr algn="just">
              <a:lnSpc>
                <a:spcPts val="4836"/>
              </a:lnSpc>
            </a:pPr>
            <a:r>
              <a:rPr lang="en-US" sz="4279">
                <a:solidFill>
                  <a:srgbClr val="000000"/>
                </a:solidFill>
                <a:latin typeface="Canva Sans"/>
                <a:ea typeface="Canva Sans"/>
                <a:cs typeface="Canva Sans"/>
                <a:sym typeface="Canva Sans"/>
              </a:rPr>
              <a:t>224103X</a:t>
            </a:r>
          </a:p>
          <a:p>
            <a:pPr marL="0" lvl="0" indent="0" algn="just">
              <a:lnSpc>
                <a:spcPts val="4836"/>
              </a:lnSpc>
            </a:pPr>
            <a:r>
              <a:rPr lang="en-US" sz="4279">
                <a:solidFill>
                  <a:srgbClr val="000000"/>
                </a:solidFill>
                <a:latin typeface="Canva Sans"/>
                <a:ea typeface="Canva Sans"/>
                <a:cs typeface="Canva Sans"/>
                <a:sym typeface="Canva Sans"/>
              </a:rPr>
              <a:t>Karunarathna W.D.M.M.S</a:t>
            </a:r>
          </a:p>
        </p:txBody>
      </p:sp>
      <p:sp>
        <p:nvSpPr>
          <p:cNvPr id="26" name="TextBox 26"/>
          <p:cNvSpPr txBox="1"/>
          <p:nvPr/>
        </p:nvSpPr>
        <p:spPr>
          <a:xfrm>
            <a:off x="12182303" y="5172075"/>
            <a:ext cx="3790236" cy="1228673"/>
          </a:xfrm>
          <a:prstGeom prst="rect">
            <a:avLst/>
          </a:prstGeom>
        </p:spPr>
        <p:txBody>
          <a:bodyPr lIns="0" tIns="0" rIns="0" bIns="0" rtlCol="0" anchor="t">
            <a:spAutoFit/>
          </a:bodyPr>
          <a:lstStyle/>
          <a:p>
            <a:pPr algn="just">
              <a:lnSpc>
                <a:spcPts val="4836"/>
              </a:lnSpc>
            </a:pPr>
            <a:r>
              <a:rPr lang="en-US" sz="4279">
                <a:solidFill>
                  <a:srgbClr val="000000"/>
                </a:solidFill>
                <a:latin typeface="Canva Sans"/>
                <a:ea typeface="Canva Sans"/>
                <a:cs typeface="Canva Sans"/>
                <a:sym typeface="Canva Sans"/>
              </a:rPr>
              <a:t>224164H</a:t>
            </a:r>
          </a:p>
          <a:p>
            <a:pPr marL="0" lvl="0" indent="0" algn="just">
              <a:lnSpc>
                <a:spcPts val="4836"/>
              </a:lnSpc>
            </a:pPr>
            <a:r>
              <a:rPr lang="en-US" sz="4279">
                <a:solidFill>
                  <a:srgbClr val="000000"/>
                </a:solidFill>
                <a:latin typeface="Canva Sans"/>
                <a:ea typeface="Canva Sans"/>
                <a:cs typeface="Canva Sans"/>
                <a:sym typeface="Canva Sans"/>
              </a:rPr>
              <a:t>Raveendran A.</a:t>
            </a:r>
          </a:p>
        </p:txBody>
      </p:sp>
      <p:sp>
        <p:nvSpPr>
          <p:cNvPr id="27" name="TextBox 27"/>
          <p:cNvSpPr txBox="1"/>
          <p:nvPr/>
        </p:nvSpPr>
        <p:spPr>
          <a:xfrm>
            <a:off x="4775318" y="5238119"/>
            <a:ext cx="2878574" cy="1228673"/>
          </a:xfrm>
          <a:prstGeom prst="rect">
            <a:avLst/>
          </a:prstGeom>
        </p:spPr>
        <p:txBody>
          <a:bodyPr lIns="0" tIns="0" rIns="0" bIns="0" rtlCol="0" anchor="t">
            <a:spAutoFit/>
          </a:bodyPr>
          <a:lstStyle/>
          <a:p>
            <a:pPr algn="just">
              <a:lnSpc>
                <a:spcPts val="4836"/>
              </a:lnSpc>
            </a:pPr>
            <a:r>
              <a:rPr lang="en-US" sz="4279">
                <a:solidFill>
                  <a:srgbClr val="000000"/>
                </a:solidFill>
                <a:latin typeface="Canva Sans"/>
                <a:ea typeface="Canva Sans"/>
                <a:cs typeface="Canva Sans"/>
                <a:sym typeface="Canva Sans"/>
              </a:rPr>
              <a:t>224199T</a:t>
            </a:r>
          </a:p>
          <a:p>
            <a:pPr marL="0" lvl="0" indent="0" algn="just">
              <a:lnSpc>
                <a:spcPts val="4836"/>
              </a:lnSpc>
            </a:pPr>
            <a:r>
              <a:rPr lang="en-US" sz="4279">
                <a:solidFill>
                  <a:srgbClr val="000000"/>
                </a:solidFill>
                <a:latin typeface="Canva Sans"/>
                <a:ea typeface="Canva Sans"/>
                <a:cs typeface="Canva Sans"/>
                <a:sym typeface="Canva Sans"/>
              </a:rPr>
              <a:t>Tishanth 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4330817" y="2640378"/>
            <a:ext cx="9626366" cy="7479845"/>
          </a:xfrm>
          <a:custGeom>
            <a:avLst/>
            <a:gdLst/>
            <a:ahLst/>
            <a:cxnLst/>
            <a:rect l="l" t="t" r="r" b="b"/>
            <a:pathLst>
              <a:path w="9626366" h="7479845">
                <a:moveTo>
                  <a:pt x="0" y="0"/>
                </a:moveTo>
                <a:lnTo>
                  <a:pt x="9626366" y="0"/>
                </a:lnTo>
                <a:lnTo>
                  <a:pt x="9626366" y="7479845"/>
                </a:lnTo>
                <a:lnTo>
                  <a:pt x="0" y="7479845"/>
                </a:lnTo>
                <a:lnTo>
                  <a:pt x="0" y="0"/>
                </a:lnTo>
                <a:close/>
              </a:path>
            </a:pathLst>
          </a:custGeom>
          <a:blipFill>
            <a:blip r:embed="rId6"/>
            <a:stretch>
              <a:fillRect l="-1905" t="-4376" r="-1905"/>
            </a:stretch>
          </a:blipFill>
        </p:spPr>
      </p:sp>
      <p:sp>
        <p:nvSpPr>
          <p:cNvPr id="13" name="TextBox 13"/>
          <p:cNvSpPr txBox="1"/>
          <p:nvPr/>
        </p:nvSpPr>
        <p:spPr>
          <a:xfrm>
            <a:off x="2485948" y="608330"/>
            <a:ext cx="8639252"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224038C– DHANUJA S.A.</a:t>
            </a:r>
          </a:p>
        </p:txBody>
      </p:sp>
      <p:sp>
        <p:nvSpPr>
          <p:cNvPr id="14" name="TextBox 14"/>
          <p:cNvSpPr txBox="1"/>
          <p:nvPr/>
        </p:nvSpPr>
        <p:spPr>
          <a:xfrm>
            <a:off x="2485948" y="1816184"/>
            <a:ext cx="7240667"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16x2 LCD Display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385944" y="1647190"/>
            <a:ext cx="13191618" cy="7954129"/>
          </a:xfrm>
          <a:custGeom>
            <a:avLst/>
            <a:gdLst/>
            <a:ahLst/>
            <a:cxnLst/>
            <a:rect l="l" t="t" r="r" b="b"/>
            <a:pathLst>
              <a:path w="13191618" h="7954129">
                <a:moveTo>
                  <a:pt x="0" y="0"/>
                </a:moveTo>
                <a:lnTo>
                  <a:pt x="13191617" y="0"/>
                </a:lnTo>
                <a:lnTo>
                  <a:pt x="13191617" y="7954129"/>
                </a:lnTo>
                <a:lnTo>
                  <a:pt x="0" y="7954129"/>
                </a:lnTo>
                <a:lnTo>
                  <a:pt x="0" y="0"/>
                </a:lnTo>
                <a:close/>
              </a:path>
            </a:pathLst>
          </a:custGeom>
          <a:blipFill>
            <a:blip r:embed="rId6"/>
            <a:stretch>
              <a:fillRect/>
            </a:stretch>
          </a:blipFill>
        </p:spPr>
      </p:sp>
      <p:sp>
        <p:nvSpPr>
          <p:cNvPr id="13" name="TextBox 13"/>
          <p:cNvSpPr txBox="1"/>
          <p:nvPr/>
        </p:nvSpPr>
        <p:spPr>
          <a:xfrm>
            <a:off x="2092399" y="962025"/>
            <a:ext cx="5485448"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Circu16x2 LCD Display</a:t>
            </a:r>
          </a:p>
        </p:txBody>
      </p:sp>
      <p:sp>
        <p:nvSpPr>
          <p:cNvPr id="14" name="TextBox 14"/>
          <p:cNvSpPr txBox="1"/>
          <p:nvPr/>
        </p:nvSpPr>
        <p:spPr>
          <a:xfrm>
            <a:off x="2244053" y="129893"/>
            <a:ext cx="5333794"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4107668" y="2872824"/>
            <a:ext cx="10072664" cy="7122731"/>
          </a:xfrm>
          <a:custGeom>
            <a:avLst/>
            <a:gdLst/>
            <a:ahLst/>
            <a:cxnLst/>
            <a:rect l="l" t="t" r="r" b="b"/>
            <a:pathLst>
              <a:path w="10072664" h="7122731">
                <a:moveTo>
                  <a:pt x="0" y="0"/>
                </a:moveTo>
                <a:lnTo>
                  <a:pt x="10072664" y="0"/>
                </a:lnTo>
                <a:lnTo>
                  <a:pt x="10072664" y="7122731"/>
                </a:lnTo>
                <a:lnTo>
                  <a:pt x="0" y="7122731"/>
                </a:lnTo>
                <a:lnTo>
                  <a:pt x="0" y="0"/>
                </a:lnTo>
                <a:close/>
              </a:path>
            </a:pathLst>
          </a:custGeom>
          <a:blipFill>
            <a:blip r:embed="rId6"/>
            <a:stretch>
              <a:fillRect l="-3470" r="-3470"/>
            </a:stretch>
          </a:blipFill>
        </p:spPr>
      </p:sp>
      <p:sp>
        <p:nvSpPr>
          <p:cNvPr id="13" name="TextBox 13"/>
          <p:cNvSpPr txBox="1"/>
          <p:nvPr/>
        </p:nvSpPr>
        <p:spPr>
          <a:xfrm>
            <a:off x="2485948" y="608330"/>
            <a:ext cx="8105852"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224038C– DHANUJA S.A.</a:t>
            </a:r>
          </a:p>
        </p:txBody>
      </p:sp>
      <p:sp>
        <p:nvSpPr>
          <p:cNvPr id="14" name="TextBox 14"/>
          <p:cNvSpPr txBox="1"/>
          <p:nvPr/>
        </p:nvSpPr>
        <p:spPr>
          <a:xfrm>
            <a:off x="2485948" y="1816184"/>
            <a:ext cx="11323916"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Peltier AC module with relay module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44053" y="1920301"/>
            <a:ext cx="13388739" cy="7591438"/>
          </a:xfrm>
          <a:custGeom>
            <a:avLst/>
            <a:gdLst/>
            <a:ahLst/>
            <a:cxnLst/>
            <a:rect l="l" t="t" r="r" b="b"/>
            <a:pathLst>
              <a:path w="13388739" h="7591438">
                <a:moveTo>
                  <a:pt x="0" y="0"/>
                </a:moveTo>
                <a:lnTo>
                  <a:pt x="13388739" y="0"/>
                </a:lnTo>
                <a:lnTo>
                  <a:pt x="13388739" y="7591438"/>
                </a:lnTo>
                <a:lnTo>
                  <a:pt x="0" y="7591438"/>
                </a:lnTo>
                <a:lnTo>
                  <a:pt x="0" y="0"/>
                </a:lnTo>
                <a:close/>
              </a:path>
            </a:pathLst>
          </a:custGeom>
          <a:blipFill>
            <a:blip r:embed="rId6"/>
            <a:stretch>
              <a:fillRect/>
            </a:stretch>
          </a:blipFill>
        </p:spPr>
      </p:sp>
      <p:sp>
        <p:nvSpPr>
          <p:cNvPr id="13" name="TextBox 13"/>
          <p:cNvSpPr txBox="1"/>
          <p:nvPr/>
        </p:nvSpPr>
        <p:spPr>
          <a:xfrm>
            <a:off x="1844481" y="962025"/>
            <a:ext cx="8450104"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Peltier AC module with relay module</a:t>
            </a:r>
          </a:p>
        </p:txBody>
      </p:sp>
      <p:sp>
        <p:nvSpPr>
          <p:cNvPr id="14" name="TextBox 14"/>
          <p:cNvSpPr txBox="1"/>
          <p:nvPr/>
        </p:nvSpPr>
        <p:spPr>
          <a:xfrm>
            <a:off x="2244052" y="129893"/>
            <a:ext cx="49187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326690" y="484540"/>
            <a:ext cx="10787301" cy="755015"/>
          </a:xfrm>
          <a:prstGeom prst="rect">
            <a:avLst/>
          </a:prstGeom>
        </p:spPr>
        <p:txBody>
          <a:bodyPr lIns="0" tIns="0" rIns="0" bIns="0" rtlCol="0" anchor="t">
            <a:spAutoFit/>
          </a:bodyPr>
          <a:lstStyle/>
          <a:p>
            <a:pPr marL="0" lvl="0" indent="0" algn="ctr">
              <a:lnSpc>
                <a:spcPts val="6160"/>
              </a:lnSpc>
              <a:spcBef>
                <a:spcPct val="0"/>
              </a:spcBef>
            </a:pPr>
            <a:r>
              <a:rPr lang="en-US" sz="4400">
                <a:solidFill>
                  <a:srgbClr val="1C5739"/>
                </a:solidFill>
                <a:latin typeface="Canva Sans Bold"/>
                <a:ea typeface="Canva Sans Bold"/>
                <a:cs typeface="Canva Sans Bold"/>
                <a:sym typeface="Canva Sans Bold"/>
              </a:rPr>
              <a:t> 224103X- KARUNARATHNA W.D.M.M.S.</a:t>
            </a:r>
          </a:p>
        </p:txBody>
      </p:sp>
      <p:sp>
        <p:nvSpPr>
          <p:cNvPr id="13" name="TextBox 13"/>
          <p:cNvSpPr txBox="1"/>
          <p:nvPr/>
        </p:nvSpPr>
        <p:spPr>
          <a:xfrm>
            <a:off x="1295400" y="1656006"/>
            <a:ext cx="7083344" cy="771525"/>
          </a:xfrm>
          <a:prstGeom prst="rect">
            <a:avLst/>
          </a:prstGeom>
        </p:spPr>
        <p:txBody>
          <a:bodyPr wrap="square" lIns="0" tIns="0" rIns="0" bIns="0" rtlCol="0" anchor="t">
            <a:spAutoFit/>
          </a:bodyPr>
          <a:lstStyle/>
          <a:p>
            <a:pPr marL="971553" lvl="1" indent="-485777" algn="ctr">
              <a:lnSpc>
                <a:spcPts val="6300"/>
              </a:lnSpc>
              <a:buFont typeface="Arial"/>
              <a:buChar char="•"/>
            </a:pPr>
            <a:r>
              <a:rPr lang="en-US" sz="4500" dirty="0">
                <a:solidFill>
                  <a:srgbClr val="277E20"/>
                </a:solidFill>
                <a:latin typeface="Canva Sans Bold"/>
                <a:ea typeface="Canva Sans Bold"/>
                <a:cs typeface="Canva Sans Bold"/>
                <a:sym typeface="Canva Sans Bold"/>
              </a:rPr>
              <a:t>RESPONSIBILITIES</a:t>
            </a:r>
          </a:p>
        </p:txBody>
      </p:sp>
      <p:sp>
        <p:nvSpPr>
          <p:cNvPr id="14" name="TextBox 14"/>
          <p:cNvSpPr txBox="1"/>
          <p:nvPr/>
        </p:nvSpPr>
        <p:spPr>
          <a:xfrm>
            <a:off x="1679656" y="6061314"/>
            <a:ext cx="5807223" cy="771525"/>
          </a:xfrm>
          <a:prstGeom prst="rect">
            <a:avLst/>
          </a:prstGeom>
        </p:spPr>
        <p:txBody>
          <a:bodyPr wrap="square" lIns="0" tIns="0" rIns="0" bIns="0" rtlCol="0" anchor="t">
            <a:spAutoFit/>
          </a:bodyPr>
          <a:lstStyle/>
          <a:p>
            <a:pPr marL="971553" lvl="1" indent="-485777" algn="l">
              <a:lnSpc>
                <a:spcPts val="6300"/>
              </a:lnSpc>
              <a:buFont typeface="Arial"/>
              <a:buChar char="•"/>
            </a:pPr>
            <a:r>
              <a:rPr lang="en-US" sz="4500" dirty="0">
                <a:solidFill>
                  <a:srgbClr val="277E20"/>
                </a:solidFill>
                <a:latin typeface="Canva Sans Bold"/>
                <a:ea typeface="Canva Sans Bold"/>
                <a:cs typeface="Canva Sans Bold"/>
                <a:sym typeface="Canva Sans Bold"/>
              </a:rPr>
              <a:t>COMPONENTS</a:t>
            </a:r>
          </a:p>
        </p:txBody>
      </p:sp>
      <p:sp>
        <p:nvSpPr>
          <p:cNvPr id="15" name="TextBox 15"/>
          <p:cNvSpPr txBox="1"/>
          <p:nvPr/>
        </p:nvSpPr>
        <p:spPr>
          <a:xfrm>
            <a:off x="2092399" y="6877128"/>
            <a:ext cx="5811258"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Industrial Humidifier</a:t>
            </a:r>
          </a:p>
        </p:txBody>
      </p:sp>
      <p:sp>
        <p:nvSpPr>
          <p:cNvPr id="16" name="TextBox 16"/>
          <p:cNvSpPr txBox="1"/>
          <p:nvPr/>
        </p:nvSpPr>
        <p:spPr>
          <a:xfrm>
            <a:off x="2092399" y="7487016"/>
            <a:ext cx="5394480" cy="5803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12V water pump</a:t>
            </a:r>
          </a:p>
        </p:txBody>
      </p:sp>
      <p:sp>
        <p:nvSpPr>
          <p:cNvPr id="17" name="TextBox 17"/>
          <p:cNvSpPr txBox="1"/>
          <p:nvPr/>
        </p:nvSpPr>
        <p:spPr>
          <a:xfrm>
            <a:off x="2092399" y="7581344"/>
            <a:ext cx="10788961" cy="1171844"/>
          </a:xfrm>
          <a:prstGeom prst="rect">
            <a:avLst/>
          </a:prstGeom>
        </p:spPr>
        <p:txBody>
          <a:bodyPr lIns="0" tIns="0" rIns="0" bIns="0" rtlCol="0" anchor="t">
            <a:spAutoFit/>
          </a:bodyPr>
          <a:lstStyle/>
          <a:p>
            <a:pPr algn="just">
              <a:lnSpc>
                <a:spcPts val="4710"/>
              </a:lnSpc>
            </a:pPr>
            <a:endParaRPr/>
          </a:p>
          <a:p>
            <a:pPr marL="726376" lvl="1" indent="-363188" algn="just">
              <a:lnSpc>
                <a:spcPts val="4710"/>
              </a:lnSpc>
              <a:buFont typeface="Arial"/>
              <a:buChar char="•"/>
            </a:pPr>
            <a:r>
              <a:rPr lang="en-US" sz="3364">
                <a:solidFill>
                  <a:srgbClr val="7A7065"/>
                </a:solidFill>
                <a:latin typeface="Canva Sans Bold"/>
                <a:ea typeface="Canva Sans Bold"/>
                <a:cs typeface="Canva Sans Bold"/>
                <a:sym typeface="Canva Sans Bold"/>
              </a:rPr>
              <a:t>DHT 22 temperature and humidity sensor</a:t>
            </a:r>
          </a:p>
        </p:txBody>
      </p:sp>
      <p:sp>
        <p:nvSpPr>
          <p:cNvPr id="18" name="TextBox 18"/>
          <p:cNvSpPr txBox="1"/>
          <p:nvPr/>
        </p:nvSpPr>
        <p:spPr>
          <a:xfrm>
            <a:off x="2326690" y="2530554"/>
            <a:ext cx="14080478" cy="11804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Control the humidity within the glass box upon the data from DHT22 using Indusrial Humidifier and 12V water pump</a:t>
            </a:r>
          </a:p>
        </p:txBody>
      </p:sp>
      <p:sp>
        <p:nvSpPr>
          <p:cNvPr id="19" name="TextBox 19"/>
          <p:cNvSpPr txBox="1"/>
          <p:nvPr/>
        </p:nvSpPr>
        <p:spPr>
          <a:xfrm>
            <a:off x="2326690" y="3730069"/>
            <a:ext cx="13328649" cy="1762394"/>
          </a:xfrm>
          <a:prstGeom prst="rect">
            <a:avLst/>
          </a:prstGeom>
        </p:spPr>
        <p:txBody>
          <a:bodyPr lIns="0" tIns="0" rIns="0" bIns="0" rtlCol="0" anchor="t">
            <a:spAutoFit/>
          </a:bodyPr>
          <a:lstStyle/>
          <a:p>
            <a:pPr marL="726376" lvl="1" indent="-363188" algn="just">
              <a:lnSpc>
                <a:spcPts val="4710"/>
              </a:lnSpc>
              <a:buFont typeface="Arial"/>
              <a:buChar char="•"/>
            </a:pPr>
            <a:r>
              <a:rPr lang="en-US" sz="3364">
                <a:solidFill>
                  <a:srgbClr val="7A7065"/>
                </a:solidFill>
                <a:latin typeface="Canva Sans Bold"/>
                <a:ea typeface="Canva Sans Bold"/>
                <a:cs typeface="Canva Sans Bold"/>
                <a:sym typeface="Canva Sans Bold"/>
              </a:rPr>
              <a:t>Design the wood box of the physical Structure</a:t>
            </a:r>
          </a:p>
          <a:p>
            <a:pPr marL="726376" lvl="1" indent="-363188" algn="just">
              <a:lnSpc>
                <a:spcPts val="4710"/>
              </a:lnSpc>
              <a:buFont typeface="Arial"/>
              <a:buChar char="•"/>
            </a:pPr>
            <a:r>
              <a:rPr lang="en-US" sz="3364">
                <a:solidFill>
                  <a:srgbClr val="7A7065"/>
                </a:solidFill>
                <a:latin typeface="Canva Sans Bold"/>
                <a:ea typeface="Canva Sans Bold"/>
                <a:cs typeface="Canva Sans Bold"/>
                <a:sym typeface="Canva Sans Bold"/>
              </a:rPr>
              <a:t>Getting data about the temperature and humidity within the glass box using DHT 22 sensor</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4332213" y="2734852"/>
            <a:ext cx="9623573" cy="7552148"/>
          </a:xfrm>
          <a:custGeom>
            <a:avLst/>
            <a:gdLst/>
            <a:ahLst/>
            <a:cxnLst/>
            <a:rect l="l" t="t" r="r" b="b"/>
            <a:pathLst>
              <a:path w="9623573" h="7552148">
                <a:moveTo>
                  <a:pt x="0" y="0"/>
                </a:moveTo>
                <a:lnTo>
                  <a:pt x="9623574" y="0"/>
                </a:lnTo>
                <a:lnTo>
                  <a:pt x="9623574" y="7552148"/>
                </a:lnTo>
                <a:lnTo>
                  <a:pt x="0" y="7552148"/>
                </a:lnTo>
                <a:lnTo>
                  <a:pt x="0" y="0"/>
                </a:lnTo>
                <a:close/>
              </a:path>
            </a:pathLst>
          </a:custGeom>
          <a:blipFill>
            <a:blip r:embed="rId6"/>
            <a:stretch>
              <a:fillRect t="-14001" b="-1842"/>
            </a:stretch>
          </a:blipFill>
        </p:spPr>
      </p:sp>
      <p:sp>
        <p:nvSpPr>
          <p:cNvPr id="13" name="TextBox 13"/>
          <p:cNvSpPr txBox="1"/>
          <p:nvPr/>
        </p:nvSpPr>
        <p:spPr>
          <a:xfrm>
            <a:off x="2485948" y="588328"/>
            <a:ext cx="11522869" cy="795020"/>
          </a:xfrm>
          <a:prstGeom prst="rect">
            <a:avLst/>
          </a:prstGeom>
        </p:spPr>
        <p:txBody>
          <a:bodyPr lIns="0" tIns="0" rIns="0" bIns="0" rtlCol="0" anchor="t">
            <a:spAutoFit/>
          </a:bodyPr>
          <a:lstStyle/>
          <a:p>
            <a:pPr marL="0" lvl="0" indent="0" algn="ctr">
              <a:lnSpc>
                <a:spcPts val="6580"/>
              </a:lnSpc>
              <a:spcBef>
                <a:spcPct val="0"/>
              </a:spcBef>
            </a:pPr>
            <a:r>
              <a:rPr lang="en-US" sz="4700">
                <a:solidFill>
                  <a:srgbClr val="1C5739"/>
                </a:solidFill>
                <a:latin typeface="Canva Sans Bold"/>
                <a:ea typeface="Canva Sans Bold"/>
                <a:cs typeface="Canva Sans Bold"/>
                <a:sym typeface="Canva Sans Bold"/>
              </a:rPr>
              <a:t> 224103X- Karunarathna W.D.M.M.S.</a:t>
            </a:r>
          </a:p>
        </p:txBody>
      </p:sp>
      <p:sp>
        <p:nvSpPr>
          <p:cNvPr id="14" name="TextBox 14"/>
          <p:cNvSpPr txBox="1"/>
          <p:nvPr/>
        </p:nvSpPr>
        <p:spPr>
          <a:xfrm>
            <a:off x="2485948" y="1816184"/>
            <a:ext cx="5217795"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DHT 22</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44400" y="1777248"/>
            <a:ext cx="13990209" cy="7627828"/>
          </a:xfrm>
          <a:custGeom>
            <a:avLst/>
            <a:gdLst/>
            <a:ahLst/>
            <a:cxnLst/>
            <a:rect l="l" t="t" r="r" b="b"/>
            <a:pathLst>
              <a:path w="13990209" h="7627828">
                <a:moveTo>
                  <a:pt x="0" y="0"/>
                </a:moveTo>
                <a:lnTo>
                  <a:pt x="13990210" y="0"/>
                </a:lnTo>
                <a:lnTo>
                  <a:pt x="13990210" y="7627828"/>
                </a:lnTo>
                <a:lnTo>
                  <a:pt x="0" y="7627828"/>
                </a:lnTo>
                <a:lnTo>
                  <a:pt x="0" y="0"/>
                </a:lnTo>
                <a:close/>
              </a:path>
            </a:pathLst>
          </a:custGeom>
          <a:blipFill>
            <a:blip r:embed="rId6"/>
            <a:stretch>
              <a:fillRect/>
            </a:stretch>
          </a:blipFill>
        </p:spPr>
      </p:sp>
      <p:sp>
        <p:nvSpPr>
          <p:cNvPr id="13" name="TextBox 13"/>
          <p:cNvSpPr txBox="1"/>
          <p:nvPr/>
        </p:nvSpPr>
        <p:spPr>
          <a:xfrm>
            <a:off x="2244053" y="962025"/>
            <a:ext cx="2242066"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DHT 22</a:t>
            </a:r>
          </a:p>
        </p:txBody>
      </p:sp>
      <p:sp>
        <p:nvSpPr>
          <p:cNvPr id="14" name="TextBox 14"/>
          <p:cNvSpPr txBox="1"/>
          <p:nvPr/>
        </p:nvSpPr>
        <p:spPr>
          <a:xfrm>
            <a:off x="2244052" y="129893"/>
            <a:ext cx="49949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711549" y="3558660"/>
            <a:ext cx="12864901" cy="5699640"/>
          </a:xfrm>
          <a:custGeom>
            <a:avLst/>
            <a:gdLst/>
            <a:ahLst/>
            <a:cxnLst/>
            <a:rect l="l" t="t" r="r" b="b"/>
            <a:pathLst>
              <a:path w="12864901" h="5699640">
                <a:moveTo>
                  <a:pt x="0" y="0"/>
                </a:moveTo>
                <a:lnTo>
                  <a:pt x="12864902" y="0"/>
                </a:lnTo>
                <a:lnTo>
                  <a:pt x="12864902" y="5699640"/>
                </a:lnTo>
                <a:lnTo>
                  <a:pt x="0" y="5699640"/>
                </a:lnTo>
                <a:lnTo>
                  <a:pt x="0" y="0"/>
                </a:lnTo>
                <a:close/>
              </a:path>
            </a:pathLst>
          </a:custGeom>
          <a:blipFill>
            <a:blip r:embed="rId6"/>
            <a:stretch>
              <a:fillRect/>
            </a:stretch>
          </a:blipFill>
        </p:spPr>
      </p:sp>
      <p:sp>
        <p:nvSpPr>
          <p:cNvPr id="13" name="TextBox 13"/>
          <p:cNvSpPr txBox="1"/>
          <p:nvPr/>
        </p:nvSpPr>
        <p:spPr>
          <a:xfrm>
            <a:off x="2485948" y="588328"/>
            <a:ext cx="11522869" cy="795020"/>
          </a:xfrm>
          <a:prstGeom prst="rect">
            <a:avLst/>
          </a:prstGeom>
        </p:spPr>
        <p:txBody>
          <a:bodyPr lIns="0" tIns="0" rIns="0" bIns="0" rtlCol="0" anchor="t">
            <a:spAutoFit/>
          </a:bodyPr>
          <a:lstStyle/>
          <a:p>
            <a:pPr marL="0" lvl="0" indent="0" algn="ctr">
              <a:lnSpc>
                <a:spcPts val="6580"/>
              </a:lnSpc>
              <a:spcBef>
                <a:spcPct val="0"/>
              </a:spcBef>
            </a:pPr>
            <a:r>
              <a:rPr lang="en-US" sz="4700">
                <a:solidFill>
                  <a:srgbClr val="1C5739"/>
                </a:solidFill>
                <a:latin typeface="Canva Sans Bold"/>
                <a:ea typeface="Canva Sans Bold"/>
                <a:cs typeface="Canva Sans Bold"/>
                <a:sym typeface="Canva Sans Bold"/>
              </a:rPr>
              <a:t> 224103X- Karunarathna W.D.M.M.S.</a:t>
            </a:r>
          </a:p>
        </p:txBody>
      </p:sp>
      <p:sp>
        <p:nvSpPr>
          <p:cNvPr id="14" name="TextBox 14"/>
          <p:cNvSpPr txBox="1"/>
          <p:nvPr/>
        </p:nvSpPr>
        <p:spPr>
          <a:xfrm>
            <a:off x="2485948" y="1816184"/>
            <a:ext cx="7103269"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12V water pump</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38114" y="1943975"/>
            <a:ext cx="14692102" cy="6992075"/>
          </a:xfrm>
          <a:custGeom>
            <a:avLst/>
            <a:gdLst/>
            <a:ahLst/>
            <a:cxnLst/>
            <a:rect l="l" t="t" r="r" b="b"/>
            <a:pathLst>
              <a:path w="14692102" h="6992075">
                <a:moveTo>
                  <a:pt x="0" y="0"/>
                </a:moveTo>
                <a:lnTo>
                  <a:pt x="14692102" y="0"/>
                </a:lnTo>
                <a:lnTo>
                  <a:pt x="14692102" y="6992075"/>
                </a:lnTo>
                <a:lnTo>
                  <a:pt x="0" y="6992075"/>
                </a:lnTo>
                <a:lnTo>
                  <a:pt x="0" y="0"/>
                </a:lnTo>
                <a:close/>
              </a:path>
            </a:pathLst>
          </a:custGeom>
          <a:blipFill>
            <a:blip r:embed="rId6"/>
            <a:stretch>
              <a:fillRect b="-695"/>
            </a:stretch>
          </a:blipFill>
        </p:spPr>
      </p:sp>
      <p:sp>
        <p:nvSpPr>
          <p:cNvPr id="13" name="TextBox 13"/>
          <p:cNvSpPr txBox="1"/>
          <p:nvPr/>
        </p:nvSpPr>
        <p:spPr>
          <a:xfrm>
            <a:off x="2244053" y="962025"/>
            <a:ext cx="4127540"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12V water pump</a:t>
            </a:r>
          </a:p>
        </p:txBody>
      </p:sp>
      <p:sp>
        <p:nvSpPr>
          <p:cNvPr id="14" name="TextBox 14"/>
          <p:cNvSpPr txBox="1"/>
          <p:nvPr/>
        </p:nvSpPr>
        <p:spPr>
          <a:xfrm>
            <a:off x="2244052" y="129893"/>
            <a:ext cx="51473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579609" y="484540"/>
            <a:ext cx="8850391" cy="755015"/>
          </a:xfrm>
          <a:prstGeom prst="rect">
            <a:avLst/>
          </a:prstGeom>
        </p:spPr>
        <p:txBody>
          <a:bodyPr wrap="square" lIns="0" tIns="0" rIns="0" bIns="0" rtlCol="0" anchor="t">
            <a:spAutoFit/>
          </a:bodyPr>
          <a:lstStyle/>
          <a:p>
            <a:pPr marL="0" lvl="0" indent="0" algn="ctr">
              <a:lnSpc>
                <a:spcPts val="6160"/>
              </a:lnSpc>
              <a:spcBef>
                <a:spcPct val="0"/>
              </a:spcBef>
            </a:pPr>
            <a:r>
              <a:rPr lang="en-US" sz="4400" dirty="0">
                <a:solidFill>
                  <a:srgbClr val="1C5739"/>
                </a:solidFill>
                <a:latin typeface="Canva Sans Bold"/>
                <a:ea typeface="Canva Sans Bold"/>
                <a:cs typeface="Canva Sans Bold"/>
                <a:sym typeface="Canva Sans Bold"/>
              </a:rPr>
              <a:t>224164H– RAVEENDRAN A.</a:t>
            </a:r>
          </a:p>
        </p:txBody>
      </p:sp>
      <p:sp>
        <p:nvSpPr>
          <p:cNvPr id="13" name="TextBox 13"/>
          <p:cNvSpPr txBox="1"/>
          <p:nvPr/>
        </p:nvSpPr>
        <p:spPr>
          <a:xfrm>
            <a:off x="1699976" y="2600835"/>
            <a:ext cx="7291623" cy="771525"/>
          </a:xfrm>
          <a:prstGeom prst="rect">
            <a:avLst/>
          </a:prstGeom>
        </p:spPr>
        <p:txBody>
          <a:bodyPr wrap="square" lIns="0" tIns="0" rIns="0" bIns="0" rtlCol="0" anchor="t">
            <a:spAutoFit/>
          </a:bodyPr>
          <a:lstStyle/>
          <a:p>
            <a:pPr marL="971553" lvl="1" indent="-485777" algn="ctr">
              <a:lnSpc>
                <a:spcPts val="6300"/>
              </a:lnSpc>
              <a:buFont typeface="Arial"/>
              <a:buChar char="•"/>
            </a:pPr>
            <a:r>
              <a:rPr lang="en-US" sz="4500" dirty="0">
                <a:solidFill>
                  <a:srgbClr val="277E20"/>
                </a:solidFill>
                <a:latin typeface="Canva Sans Bold"/>
                <a:ea typeface="Canva Sans Bold"/>
                <a:cs typeface="Canva Sans Bold"/>
                <a:sym typeface="Canva Sans Bold"/>
              </a:rPr>
              <a:t>RESPONSIBILITIES</a:t>
            </a:r>
          </a:p>
        </p:txBody>
      </p:sp>
      <p:sp>
        <p:nvSpPr>
          <p:cNvPr id="14" name="TextBox 14"/>
          <p:cNvSpPr txBox="1"/>
          <p:nvPr/>
        </p:nvSpPr>
        <p:spPr>
          <a:xfrm>
            <a:off x="1844481" y="6802397"/>
            <a:ext cx="5851719" cy="771525"/>
          </a:xfrm>
          <a:prstGeom prst="rect">
            <a:avLst/>
          </a:prstGeom>
        </p:spPr>
        <p:txBody>
          <a:bodyPr wrap="square" lIns="0" tIns="0" rIns="0" bIns="0" rtlCol="0" anchor="t">
            <a:spAutoFit/>
          </a:bodyPr>
          <a:lstStyle/>
          <a:p>
            <a:pPr marL="971553" lvl="1" indent="-485777" algn="l">
              <a:lnSpc>
                <a:spcPts val="6300"/>
              </a:lnSpc>
              <a:buFont typeface="Arial"/>
              <a:buChar char="•"/>
            </a:pPr>
            <a:r>
              <a:rPr lang="en-US" sz="4500" dirty="0">
                <a:solidFill>
                  <a:srgbClr val="277E20"/>
                </a:solidFill>
                <a:latin typeface="Canva Sans Bold"/>
                <a:ea typeface="Canva Sans Bold"/>
                <a:cs typeface="Canva Sans Bold"/>
                <a:sym typeface="Canva Sans Bold"/>
              </a:rPr>
              <a:t>COMPONENTS</a:t>
            </a:r>
          </a:p>
        </p:txBody>
      </p:sp>
      <p:sp>
        <p:nvSpPr>
          <p:cNvPr id="15" name="TextBox 15"/>
          <p:cNvSpPr txBox="1"/>
          <p:nvPr/>
        </p:nvSpPr>
        <p:spPr>
          <a:xfrm>
            <a:off x="2551155" y="7653553"/>
            <a:ext cx="4483894" cy="11804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7A7065"/>
                </a:solidFill>
                <a:latin typeface="Canva Sans Bold"/>
                <a:ea typeface="Canva Sans Bold"/>
                <a:cs typeface="Canva Sans Bold"/>
                <a:sym typeface="Canva Sans Bold"/>
              </a:rPr>
              <a:t>RTC  in the esp 32</a:t>
            </a:r>
          </a:p>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Ultrasonic Sensor</a:t>
            </a:r>
          </a:p>
        </p:txBody>
      </p:sp>
      <p:sp>
        <p:nvSpPr>
          <p:cNvPr id="16" name="TextBox 16"/>
          <p:cNvSpPr txBox="1"/>
          <p:nvPr/>
        </p:nvSpPr>
        <p:spPr>
          <a:xfrm>
            <a:off x="2257501" y="3624446"/>
            <a:ext cx="15286863" cy="238061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Program the inbuilt RTC  in the esp 32 to get the real time data of the area and to light the neon light strip for given period of time</a:t>
            </a:r>
          </a:p>
          <a:p>
            <a:pPr marL="734059" lvl="1" indent="-367030" algn="just">
              <a:lnSpc>
                <a:spcPts val="4759"/>
              </a:lnSpc>
              <a:buFont typeface="Arial"/>
              <a:buChar char="•"/>
            </a:pPr>
            <a:r>
              <a:rPr lang="en-US" sz="3399">
                <a:solidFill>
                  <a:srgbClr val="7A7065"/>
                </a:solidFill>
                <a:latin typeface="Canva Sans Bold"/>
                <a:ea typeface="Canva Sans Bold"/>
                <a:cs typeface="Canva Sans Bold"/>
                <a:sym typeface="Canva Sans Bold"/>
              </a:rPr>
              <a:t>Use Ultrasonic Sensor to detect the water level of the reserve tank and check whether it is empty or not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586857" y="7711695"/>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61546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3167578"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985119"/>
            <a:ext cx="2424138" cy="2424138"/>
          </a:xfrm>
          <a:custGeom>
            <a:avLst/>
            <a:gdLst/>
            <a:ahLst/>
            <a:cxnLst/>
            <a:rect l="l" t="t" r="r" b="b"/>
            <a:pathLst>
              <a:path w="2424138" h="2424138">
                <a:moveTo>
                  <a:pt x="0" y="0"/>
                </a:moveTo>
                <a:lnTo>
                  <a:pt x="2424138" y="0"/>
                </a:lnTo>
                <a:lnTo>
                  <a:pt x="2424138" y="2424139"/>
                </a:lnTo>
                <a:lnTo>
                  <a:pt x="0" y="24241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6048732" y="537527"/>
            <a:ext cx="6190536"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PROBLEM IN BRIEF</a:t>
            </a:r>
          </a:p>
        </p:txBody>
      </p:sp>
      <p:sp>
        <p:nvSpPr>
          <p:cNvPr id="13" name="TextBox 13"/>
          <p:cNvSpPr txBox="1"/>
          <p:nvPr/>
        </p:nvSpPr>
        <p:spPr>
          <a:xfrm>
            <a:off x="1519742" y="1856271"/>
            <a:ext cx="9338326" cy="664986"/>
          </a:xfrm>
          <a:prstGeom prst="rect">
            <a:avLst/>
          </a:prstGeom>
        </p:spPr>
        <p:txBody>
          <a:bodyPr lIns="0" tIns="0" rIns="0" bIns="0" rtlCol="0" anchor="t">
            <a:spAutoFit/>
          </a:bodyPr>
          <a:lstStyle/>
          <a:p>
            <a:pPr marL="834116" lvl="1" indent="-417058" algn="just">
              <a:lnSpc>
                <a:spcPts val="5408"/>
              </a:lnSpc>
              <a:buFont typeface="Arial"/>
              <a:buChar char="•"/>
            </a:pPr>
            <a:r>
              <a:rPr lang="en-US" sz="3863">
                <a:solidFill>
                  <a:srgbClr val="277E20"/>
                </a:solidFill>
                <a:latin typeface="Canva Sans Bold"/>
                <a:ea typeface="Canva Sans Bold"/>
                <a:cs typeface="Canva Sans Bold"/>
                <a:sym typeface="Canva Sans Bold"/>
              </a:rPr>
              <a:t>Where do we find this problem?</a:t>
            </a:r>
          </a:p>
        </p:txBody>
      </p:sp>
      <p:sp>
        <p:nvSpPr>
          <p:cNvPr id="14" name="TextBox 14"/>
          <p:cNvSpPr txBox="1"/>
          <p:nvPr/>
        </p:nvSpPr>
        <p:spPr>
          <a:xfrm>
            <a:off x="1519742" y="4474506"/>
            <a:ext cx="6786058" cy="643531"/>
          </a:xfrm>
          <a:prstGeom prst="rect">
            <a:avLst/>
          </a:prstGeom>
        </p:spPr>
        <p:txBody>
          <a:bodyPr wrap="square" lIns="0" tIns="0" rIns="0" bIns="0" rtlCol="0" anchor="t">
            <a:spAutoFit/>
          </a:bodyPr>
          <a:lstStyle/>
          <a:p>
            <a:pPr marL="817215" lvl="1" indent="-408608" algn="ctr">
              <a:lnSpc>
                <a:spcPts val="5299"/>
              </a:lnSpc>
              <a:buFont typeface="Arial"/>
              <a:buChar char="•"/>
            </a:pPr>
            <a:r>
              <a:rPr lang="en-US" sz="3785" dirty="0">
                <a:solidFill>
                  <a:srgbClr val="277E20"/>
                </a:solidFill>
                <a:latin typeface="Canva Sans Bold"/>
                <a:ea typeface="Canva Sans Bold"/>
                <a:cs typeface="Canva Sans Bold"/>
                <a:sym typeface="Canva Sans Bold"/>
              </a:rPr>
              <a:t>Current challenges?</a:t>
            </a:r>
          </a:p>
        </p:txBody>
      </p:sp>
      <p:sp>
        <p:nvSpPr>
          <p:cNvPr id="15" name="TextBox 15"/>
          <p:cNvSpPr txBox="1"/>
          <p:nvPr/>
        </p:nvSpPr>
        <p:spPr>
          <a:xfrm>
            <a:off x="1519742" y="7479602"/>
            <a:ext cx="6557458" cy="631942"/>
          </a:xfrm>
          <a:prstGeom prst="rect">
            <a:avLst/>
          </a:prstGeom>
        </p:spPr>
        <p:txBody>
          <a:bodyPr wrap="square" lIns="0" tIns="0" rIns="0" bIns="0" rtlCol="0" anchor="t">
            <a:spAutoFit/>
          </a:bodyPr>
          <a:lstStyle/>
          <a:p>
            <a:pPr marL="800798" lvl="1" indent="-400399" algn="ctr">
              <a:lnSpc>
                <a:spcPts val="5192"/>
              </a:lnSpc>
              <a:buFont typeface="Arial"/>
              <a:buChar char="•"/>
            </a:pPr>
            <a:r>
              <a:rPr lang="en-US" sz="3709" dirty="0">
                <a:solidFill>
                  <a:srgbClr val="277E20"/>
                </a:solidFill>
                <a:latin typeface="Canva Sans Bold"/>
                <a:ea typeface="Canva Sans Bold"/>
                <a:cs typeface="Canva Sans Bold"/>
                <a:sym typeface="Canva Sans Bold"/>
              </a:rPr>
              <a:t>Need for a solution</a:t>
            </a:r>
          </a:p>
        </p:txBody>
      </p:sp>
      <p:sp>
        <p:nvSpPr>
          <p:cNvPr id="16" name="TextBox 16"/>
          <p:cNvSpPr txBox="1"/>
          <p:nvPr/>
        </p:nvSpPr>
        <p:spPr>
          <a:xfrm>
            <a:off x="2244799" y="5346637"/>
            <a:ext cx="14675123" cy="1780540"/>
          </a:xfrm>
          <a:prstGeom prst="rect">
            <a:avLst/>
          </a:prstGeom>
        </p:spPr>
        <p:txBody>
          <a:bodyPr lIns="0" tIns="0" rIns="0" bIns="0" rtlCol="0" anchor="t">
            <a:spAutoFit/>
          </a:bodyPr>
          <a:lstStyle/>
          <a:p>
            <a:pPr marL="0" lvl="0" indent="0" algn="l">
              <a:lnSpc>
                <a:spcPts val="4759"/>
              </a:lnSpc>
              <a:spcBef>
                <a:spcPct val="0"/>
              </a:spcBef>
            </a:pPr>
            <a:r>
              <a:rPr lang="en-US" sz="3399">
                <a:solidFill>
                  <a:srgbClr val="000000"/>
                </a:solidFill>
                <a:latin typeface="Canva Sans"/>
                <a:ea typeface="Canva Sans"/>
                <a:cs typeface="Canva Sans"/>
                <a:sym typeface="Canva Sans"/>
              </a:rPr>
              <a:t>Urban residents often struggle with maintaining optimal conditions for their plants due to limited time and inconsistent monitoring, leading to plant stress and poor health.</a:t>
            </a:r>
          </a:p>
        </p:txBody>
      </p:sp>
      <p:sp>
        <p:nvSpPr>
          <p:cNvPr id="17" name="TextBox 17"/>
          <p:cNvSpPr txBox="1"/>
          <p:nvPr/>
        </p:nvSpPr>
        <p:spPr>
          <a:xfrm>
            <a:off x="2244799" y="2748790"/>
            <a:ext cx="14675123" cy="1180465"/>
          </a:xfrm>
          <a:prstGeom prst="rect">
            <a:avLst/>
          </a:prstGeom>
        </p:spPr>
        <p:txBody>
          <a:bodyPr lIns="0" tIns="0" rIns="0" bIns="0" rtlCol="0" anchor="t">
            <a:spAutoFit/>
          </a:bodyPr>
          <a:lstStyle/>
          <a:p>
            <a:pPr marL="0" lvl="0" indent="0" algn="l">
              <a:lnSpc>
                <a:spcPts val="4759"/>
              </a:lnSpc>
              <a:spcBef>
                <a:spcPct val="0"/>
              </a:spcBef>
            </a:pPr>
            <a:r>
              <a:rPr lang="en-US" sz="3399">
                <a:solidFill>
                  <a:srgbClr val="000000"/>
                </a:solidFill>
                <a:latin typeface="Canva Sans"/>
                <a:ea typeface="Canva Sans"/>
                <a:cs typeface="Canva Sans"/>
                <a:sym typeface="Canva Sans"/>
              </a:rPr>
              <a:t>Manual caring of plants is time-consuming and physically demanding in urban busy lifestyle.</a:t>
            </a:r>
          </a:p>
        </p:txBody>
      </p:sp>
      <p:sp>
        <p:nvSpPr>
          <p:cNvPr id="18" name="TextBox 18"/>
          <p:cNvSpPr txBox="1"/>
          <p:nvPr/>
        </p:nvSpPr>
        <p:spPr>
          <a:xfrm>
            <a:off x="2244799" y="8274815"/>
            <a:ext cx="14675123" cy="1780540"/>
          </a:xfrm>
          <a:prstGeom prst="rect">
            <a:avLst/>
          </a:prstGeom>
        </p:spPr>
        <p:txBody>
          <a:bodyPr lIns="0" tIns="0" rIns="0" bIns="0" rtlCol="0" anchor="t">
            <a:spAutoFit/>
          </a:bodyPr>
          <a:lstStyle/>
          <a:p>
            <a:pPr marL="0" lvl="0" indent="0" algn="l">
              <a:lnSpc>
                <a:spcPts val="4759"/>
              </a:lnSpc>
              <a:spcBef>
                <a:spcPct val="0"/>
              </a:spcBef>
            </a:pPr>
            <a:r>
              <a:rPr lang="en-US" sz="3399">
                <a:solidFill>
                  <a:srgbClr val="000000"/>
                </a:solidFill>
                <a:latin typeface="Canva Sans"/>
                <a:ea typeface="Canva Sans"/>
                <a:cs typeface="Canva Sans"/>
                <a:sym typeface="Canva Sans"/>
              </a:rPr>
              <a:t>An automated plant care system can ensure consistent thermal, humidity, and watering control, simplifying plant maintenance and improving plant health for busy urban dwellers.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3980092" y="2851271"/>
            <a:ext cx="11208145" cy="6594125"/>
          </a:xfrm>
          <a:custGeom>
            <a:avLst/>
            <a:gdLst/>
            <a:ahLst/>
            <a:cxnLst/>
            <a:rect l="l" t="t" r="r" b="b"/>
            <a:pathLst>
              <a:path w="11208145" h="6594125">
                <a:moveTo>
                  <a:pt x="0" y="0"/>
                </a:moveTo>
                <a:lnTo>
                  <a:pt x="11208145" y="0"/>
                </a:lnTo>
                <a:lnTo>
                  <a:pt x="11208145" y="6594126"/>
                </a:lnTo>
                <a:lnTo>
                  <a:pt x="0" y="6594126"/>
                </a:lnTo>
                <a:lnTo>
                  <a:pt x="0" y="0"/>
                </a:lnTo>
                <a:close/>
              </a:path>
            </a:pathLst>
          </a:custGeom>
          <a:blipFill>
            <a:blip r:embed="rId6"/>
            <a:stretch>
              <a:fillRect/>
            </a:stretch>
          </a:blipFill>
        </p:spPr>
      </p:sp>
      <p:sp>
        <p:nvSpPr>
          <p:cNvPr id="13" name="TextBox 13"/>
          <p:cNvSpPr txBox="1"/>
          <p:nvPr/>
        </p:nvSpPr>
        <p:spPr>
          <a:xfrm>
            <a:off x="2579609" y="484540"/>
            <a:ext cx="8012191" cy="755015"/>
          </a:xfrm>
          <a:prstGeom prst="rect">
            <a:avLst/>
          </a:prstGeom>
        </p:spPr>
        <p:txBody>
          <a:bodyPr wrap="square" lIns="0" tIns="0" rIns="0" bIns="0" rtlCol="0" anchor="t">
            <a:spAutoFit/>
          </a:bodyPr>
          <a:lstStyle/>
          <a:p>
            <a:pPr marL="0" lvl="0" indent="0" algn="ctr">
              <a:lnSpc>
                <a:spcPts val="6160"/>
              </a:lnSpc>
              <a:spcBef>
                <a:spcPct val="0"/>
              </a:spcBef>
            </a:pPr>
            <a:r>
              <a:rPr lang="en-US" sz="4400" dirty="0">
                <a:solidFill>
                  <a:srgbClr val="1C5739"/>
                </a:solidFill>
                <a:latin typeface="Canva Sans Bold"/>
                <a:ea typeface="Canva Sans Bold"/>
                <a:cs typeface="Canva Sans Bold"/>
                <a:sym typeface="Canva Sans Bold"/>
              </a:rPr>
              <a:t>224164H– RAVEENDRAN A.</a:t>
            </a:r>
          </a:p>
        </p:txBody>
      </p:sp>
      <p:sp>
        <p:nvSpPr>
          <p:cNvPr id="14" name="TextBox 14"/>
          <p:cNvSpPr txBox="1"/>
          <p:nvPr/>
        </p:nvSpPr>
        <p:spPr>
          <a:xfrm>
            <a:off x="2485948" y="1816184"/>
            <a:ext cx="5898714"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Neon light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44053" y="1951185"/>
            <a:ext cx="14066637" cy="7666387"/>
          </a:xfrm>
          <a:custGeom>
            <a:avLst/>
            <a:gdLst/>
            <a:ahLst/>
            <a:cxnLst/>
            <a:rect l="l" t="t" r="r" b="b"/>
            <a:pathLst>
              <a:path w="14066637" h="7666387">
                <a:moveTo>
                  <a:pt x="0" y="0"/>
                </a:moveTo>
                <a:lnTo>
                  <a:pt x="14066636" y="0"/>
                </a:lnTo>
                <a:lnTo>
                  <a:pt x="14066636" y="7666387"/>
                </a:lnTo>
                <a:lnTo>
                  <a:pt x="0" y="7666387"/>
                </a:lnTo>
                <a:lnTo>
                  <a:pt x="0" y="0"/>
                </a:lnTo>
                <a:close/>
              </a:path>
            </a:pathLst>
          </a:custGeom>
          <a:blipFill>
            <a:blip r:embed="rId6"/>
            <a:stretch>
              <a:fillRect/>
            </a:stretch>
          </a:blipFill>
        </p:spPr>
      </p:sp>
      <p:sp>
        <p:nvSpPr>
          <p:cNvPr id="13" name="TextBox 13"/>
          <p:cNvSpPr txBox="1"/>
          <p:nvPr/>
        </p:nvSpPr>
        <p:spPr>
          <a:xfrm>
            <a:off x="2244053" y="1113620"/>
            <a:ext cx="3652618" cy="580390"/>
          </a:xfrm>
          <a:prstGeom prst="rect">
            <a:avLst/>
          </a:prstGeom>
        </p:spPr>
        <p:txBody>
          <a:bodyPr wrap="square" lIns="0" tIns="0" rIns="0" bIns="0" rtlCol="0" anchor="t">
            <a:spAutoFit/>
          </a:bodyPr>
          <a:lstStyle/>
          <a:p>
            <a:pPr marL="734059" lvl="1" indent="-367030" algn="l">
              <a:lnSpc>
                <a:spcPts val="4759"/>
              </a:lnSpc>
              <a:buFont typeface="Arial"/>
              <a:buChar char="•"/>
            </a:pPr>
            <a:r>
              <a:rPr lang="en-US" sz="3399" dirty="0">
                <a:solidFill>
                  <a:srgbClr val="000000"/>
                </a:solidFill>
                <a:latin typeface="Canva Sans Bold"/>
                <a:ea typeface="Canva Sans Bold"/>
                <a:cs typeface="Canva Sans Bold"/>
                <a:sym typeface="Canva Sans Bold"/>
              </a:rPr>
              <a:t>Neon light</a:t>
            </a:r>
          </a:p>
        </p:txBody>
      </p:sp>
      <p:sp>
        <p:nvSpPr>
          <p:cNvPr id="14" name="TextBox 14"/>
          <p:cNvSpPr txBox="1"/>
          <p:nvPr/>
        </p:nvSpPr>
        <p:spPr>
          <a:xfrm>
            <a:off x="2244052" y="129893"/>
            <a:ext cx="53759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463858" y="484540"/>
            <a:ext cx="6425684" cy="755015"/>
          </a:xfrm>
          <a:prstGeom prst="rect">
            <a:avLst/>
          </a:prstGeom>
        </p:spPr>
        <p:txBody>
          <a:bodyPr lIns="0" tIns="0" rIns="0" bIns="0" rtlCol="0" anchor="t">
            <a:spAutoFit/>
          </a:bodyPr>
          <a:lstStyle/>
          <a:p>
            <a:pPr marL="0" lvl="0" indent="0" algn="ctr">
              <a:lnSpc>
                <a:spcPts val="6160"/>
              </a:lnSpc>
              <a:spcBef>
                <a:spcPct val="0"/>
              </a:spcBef>
            </a:pPr>
            <a:r>
              <a:rPr lang="en-US" sz="4400">
                <a:solidFill>
                  <a:srgbClr val="1C5739"/>
                </a:solidFill>
                <a:latin typeface="Canva Sans Bold"/>
                <a:ea typeface="Canva Sans Bold"/>
                <a:cs typeface="Canva Sans Bold"/>
                <a:sym typeface="Canva Sans Bold"/>
              </a:rPr>
              <a:t> 224199T– TISHANTH S.</a:t>
            </a:r>
          </a:p>
        </p:txBody>
      </p:sp>
      <p:sp>
        <p:nvSpPr>
          <p:cNvPr id="13" name="TextBox 13"/>
          <p:cNvSpPr txBox="1"/>
          <p:nvPr/>
        </p:nvSpPr>
        <p:spPr>
          <a:xfrm>
            <a:off x="1699976" y="2600835"/>
            <a:ext cx="7189565" cy="771525"/>
          </a:xfrm>
          <a:prstGeom prst="rect">
            <a:avLst/>
          </a:prstGeom>
        </p:spPr>
        <p:txBody>
          <a:bodyPr wrap="square" lIns="0" tIns="0" rIns="0" bIns="0" rtlCol="0" anchor="t">
            <a:spAutoFit/>
          </a:bodyPr>
          <a:lstStyle/>
          <a:p>
            <a:pPr marL="971553" lvl="1" indent="-485777" algn="ctr">
              <a:lnSpc>
                <a:spcPts val="6300"/>
              </a:lnSpc>
              <a:buFont typeface="Arial"/>
              <a:buChar char="•"/>
            </a:pPr>
            <a:r>
              <a:rPr lang="en-US" sz="4500" dirty="0">
                <a:solidFill>
                  <a:srgbClr val="277E20"/>
                </a:solidFill>
                <a:latin typeface="Canva Sans Bold"/>
                <a:ea typeface="Canva Sans Bold"/>
                <a:cs typeface="Canva Sans Bold"/>
                <a:sym typeface="Canva Sans Bold"/>
              </a:rPr>
              <a:t>RESPONSIBILITIES</a:t>
            </a:r>
          </a:p>
        </p:txBody>
      </p:sp>
      <p:sp>
        <p:nvSpPr>
          <p:cNvPr id="14" name="TextBox 14"/>
          <p:cNvSpPr txBox="1"/>
          <p:nvPr/>
        </p:nvSpPr>
        <p:spPr>
          <a:xfrm>
            <a:off x="1844481" y="6802397"/>
            <a:ext cx="6156519" cy="771525"/>
          </a:xfrm>
          <a:prstGeom prst="rect">
            <a:avLst/>
          </a:prstGeom>
        </p:spPr>
        <p:txBody>
          <a:bodyPr wrap="square" lIns="0" tIns="0" rIns="0" bIns="0" rtlCol="0" anchor="t">
            <a:spAutoFit/>
          </a:bodyPr>
          <a:lstStyle/>
          <a:p>
            <a:pPr marL="971553" lvl="1" indent="-485777" algn="l">
              <a:lnSpc>
                <a:spcPts val="6300"/>
              </a:lnSpc>
              <a:buFont typeface="Arial"/>
              <a:buChar char="•"/>
            </a:pPr>
            <a:r>
              <a:rPr lang="en-US" sz="4500" dirty="0">
                <a:solidFill>
                  <a:srgbClr val="277E20"/>
                </a:solidFill>
                <a:latin typeface="Canva Sans Bold"/>
                <a:ea typeface="Canva Sans Bold"/>
                <a:cs typeface="Canva Sans Bold"/>
                <a:sym typeface="Canva Sans Bold"/>
              </a:rPr>
              <a:t>COMPONENTS</a:t>
            </a:r>
          </a:p>
        </p:txBody>
      </p:sp>
      <p:sp>
        <p:nvSpPr>
          <p:cNvPr id="15" name="TextBox 15"/>
          <p:cNvSpPr txBox="1"/>
          <p:nvPr/>
        </p:nvSpPr>
        <p:spPr>
          <a:xfrm>
            <a:off x="2463858" y="7516588"/>
            <a:ext cx="7357170" cy="1180465"/>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5V water pmup</a:t>
            </a:r>
          </a:p>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Capasitive Soil moisture senosr</a:t>
            </a:r>
          </a:p>
        </p:txBody>
      </p:sp>
      <p:sp>
        <p:nvSpPr>
          <p:cNvPr id="16" name="TextBox 16"/>
          <p:cNvSpPr txBox="1"/>
          <p:nvPr/>
        </p:nvSpPr>
        <p:spPr>
          <a:xfrm>
            <a:off x="2294343" y="3405510"/>
            <a:ext cx="14781588" cy="29806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Detect the soil moisture levels from the soil the plant planted in using Capasitive Soil Moisture sensor.</a:t>
            </a:r>
          </a:p>
          <a:p>
            <a:pPr marL="734059" lvl="1" indent="-367030" algn="l">
              <a:lnSpc>
                <a:spcPts val="4759"/>
              </a:lnSpc>
              <a:buFont typeface="Arial"/>
              <a:buChar char="•"/>
            </a:pPr>
            <a:r>
              <a:rPr lang="en-US" sz="3399">
                <a:solidFill>
                  <a:srgbClr val="7A7065"/>
                </a:solidFill>
                <a:latin typeface="Canva Sans Bold"/>
                <a:ea typeface="Canva Sans Bold"/>
                <a:cs typeface="Canva Sans Bold"/>
                <a:sym typeface="Canva Sans Bold"/>
              </a:rPr>
              <a:t>Use the 5V water pump to supply water to the plant when soil moisture levels go lower than a threshold value within a pre-selected amount of time.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3224389" y="3044274"/>
            <a:ext cx="11839223" cy="6695825"/>
          </a:xfrm>
          <a:custGeom>
            <a:avLst/>
            <a:gdLst/>
            <a:ahLst/>
            <a:cxnLst/>
            <a:rect l="l" t="t" r="r" b="b"/>
            <a:pathLst>
              <a:path w="11839223" h="6695825">
                <a:moveTo>
                  <a:pt x="0" y="0"/>
                </a:moveTo>
                <a:lnTo>
                  <a:pt x="11839222" y="0"/>
                </a:lnTo>
                <a:lnTo>
                  <a:pt x="11839222" y="6695826"/>
                </a:lnTo>
                <a:lnTo>
                  <a:pt x="0" y="6695826"/>
                </a:lnTo>
                <a:lnTo>
                  <a:pt x="0" y="0"/>
                </a:lnTo>
                <a:close/>
              </a:path>
            </a:pathLst>
          </a:custGeom>
          <a:blipFill>
            <a:blip r:embed="rId6"/>
            <a:stretch>
              <a:fillRect/>
            </a:stretch>
          </a:blipFill>
        </p:spPr>
      </p:sp>
      <p:sp>
        <p:nvSpPr>
          <p:cNvPr id="13" name="TextBox 13"/>
          <p:cNvSpPr txBox="1"/>
          <p:nvPr/>
        </p:nvSpPr>
        <p:spPr>
          <a:xfrm>
            <a:off x="2463858" y="484540"/>
            <a:ext cx="6425684" cy="755015"/>
          </a:xfrm>
          <a:prstGeom prst="rect">
            <a:avLst/>
          </a:prstGeom>
        </p:spPr>
        <p:txBody>
          <a:bodyPr lIns="0" tIns="0" rIns="0" bIns="0" rtlCol="0" anchor="t">
            <a:spAutoFit/>
          </a:bodyPr>
          <a:lstStyle/>
          <a:p>
            <a:pPr marL="0" lvl="0" indent="0" algn="ctr">
              <a:lnSpc>
                <a:spcPts val="6160"/>
              </a:lnSpc>
              <a:spcBef>
                <a:spcPct val="0"/>
              </a:spcBef>
            </a:pPr>
            <a:r>
              <a:rPr lang="en-US" sz="4400">
                <a:solidFill>
                  <a:srgbClr val="1C5739"/>
                </a:solidFill>
                <a:latin typeface="Canva Sans Bold"/>
                <a:ea typeface="Canva Sans Bold"/>
                <a:cs typeface="Canva Sans Bold"/>
                <a:sym typeface="Canva Sans Bold"/>
              </a:rPr>
              <a:t> 224199T– TISHANTH S.</a:t>
            </a:r>
          </a:p>
        </p:txBody>
      </p:sp>
      <p:sp>
        <p:nvSpPr>
          <p:cNvPr id="14" name="TextBox 14"/>
          <p:cNvSpPr txBox="1"/>
          <p:nvPr/>
        </p:nvSpPr>
        <p:spPr>
          <a:xfrm>
            <a:off x="2485948" y="1816184"/>
            <a:ext cx="10434042"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Capasitive Soil  moisture sensor</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44053" y="1958995"/>
            <a:ext cx="14692102" cy="7538105"/>
          </a:xfrm>
          <a:custGeom>
            <a:avLst/>
            <a:gdLst/>
            <a:ahLst/>
            <a:cxnLst/>
            <a:rect l="l" t="t" r="r" b="b"/>
            <a:pathLst>
              <a:path w="14692102" h="7538105">
                <a:moveTo>
                  <a:pt x="0" y="0"/>
                </a:moveTo>
                <a:lnTo>
                  <a:pt x="14692102" y="0"/>
                </a:lnTo>
                <a:lnTo>
                  <a:pt x="14692102" y="7538105"/>
                </a:lnTo>
                <a:lnTo>
                  <a:pt x="0" y="7538105"/>
                </a:lnTo>
                <a:lnTo>
                  <a:pt x="0" y="0"/>
                </a:lnTo>
                <a:close/>
              </a:path>
            </a:pathLst>
          </a:custGeom>
          <a:blipFill>
            <a:blip r:embed="rId6"/>
            <a:stretch>
              <a:fillRect/>
            </a:stretch>
          </a:blipFill>
        </p:spPr>
      </p:sp>
      <p:sp>
        <p:nvSpPr>
          <p:cNvPr id="13" name="TextBox 13"/>
          <p:cNvSpPr txBox="1"/>
          <p:nvPr/>
        </p:nvSpPr>
        <p:spPr>
          <a:xfrm>
            <a:off x="2092399" y="962025"/>
            <a:ext cx="7483554"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Capacitive Soil  moisture sensor</a:t>
            </a:r>
          </a:p>
        </p:txBody>
      </p:sp>
      <p:sp>
        <p:nvSpPr>
          <p:cNvPr id="14" name="TextBox 14"/>
          <p:cNvSpPr txBox="1"/>
          <p:nvPr/>
        </p:nvSpPr>
        <p:spPr>
          <a:xfrm>
            <a:off x="2244052" y="129893"/>
            <a:ext cx="56045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097401" y="3044274"/>
            <a:ext cx="14093197" cy="6512882"/>
          </a:xfrm>
          <a:custGeom>
            <a:avLst/>
            <a:gdLst/>
            <a:ahLst/>
            <a:cxnLst/>
            <a:rect l="l" t="t" r="r" b="b"/>
            <a:pathLst>
              <a:path w="14093197" h="6512882">
                <a:moveTo>
                  <a:pt x="0" y="0"/>
                </a:moveTo>
                <a:lnTo>
                  <a:pt x="14093198" y="0"/>
                </a:lnTo>
                <a:lnTo>
                  <a:pt x="14093198" y="6512883"/>
                </a:lnTo>
                <a:lnTo>
                  <a:pt x="0" y="6512883"/>
                </a:lnTo>
                <a:lnTo>
                  <a:pt x="0" y="0"/>
                </a:lnTo>
                <a:close/>
              </a:path>
            </a:pathLst>
          </a:custGeom>
          <a:blipFill>
            <a:blip r:embed="rId6"/>
            <a:stretch>
              <a:fillRect/>
            </a:stretch>
          </a:blipFill>
        </p:spPr>
      </p:sp>
      <p:sp>
        <p:nvSpPr>
          <p:cNvPr id="13" name="TextBox 13"/>
          <p:cNvSpPr txBox="1"/>
          <p:nvPr/>
        </p:nvSpPr>
        <p:spPr>
          <a:xfrm>
            <a:off x="2463858" y="484540"/>
            <a:ext cx="6425684" cy="755015"/>
          </a:xfrm>
          <a:prstGeom prst="rect">
            <a:avLst/>
          </a:prstGeom>
        </p:spPr>
        <p:txBody>
          <a:bodyPr lIns="0" tIns="0" rIns="0" bIns="0" rtlCol="0" anchor="t">
            <a:spAutoFit/>
          </a:bodyPr>
          <a:lstStyle/>
          <a:p>
            <a:pPr marL="0" lvl="0" indent="0" algn="ctr">
              <a:lnSpc>
                <a:spcPts val="6160"/>
              </a:lnSpc>
              <a:spcBef>
                <a:spcPct val="0"/>
              </a:spcBef>
            </a:pPr>
            <a:r>
              <a:rPr lang="en-US" sz="4400">
                <a:solidFill>
                  <a:srgbClr val="1C5739"/>
                </a:solidFill>
                <a:latin typeface="Canva Sans Bold"/>
                <a:ea typeface="Canva Sans Bold"/>
                <a:cs typeface="Canva Sans Bold"/>
                <a:sym typeface="Canva Sans Bold"/>
              </a:rPr>
              <a:t> 224199T– TISHANTH S.</a:t>
            </a:r>
          </a:p>
        </p:txBody>
      </p:sp>
      <p:sp>
        <p:nvSpPr>
          <p:cNvPr id="14" name="TextBox 14"/>
          <p:cNvSpPr txBox="1"/>
          <p:nvPr/>
        </p:nvSpPr>
        <p:spPr>
          <a:xfrm>
            <a:off x="2485948" y="1816184"/>
            <a:ext cx="6895029"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5V water pump</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244053" y="1967039"/>
            <a:ext cx="13952822" cy="7735295"/>
          </a:xfrm>
          <a:custGeom>
            <a:avLst/>
            <a:gdLst/>
            <a:ahLst/>
            <a:cxnLst/>
            <a:rect l="l" t="t" r="r" b="b"/>
            <a:pathLst>
              <a:path w="13952822" h="7735295">
                <a:moveTo>
                  <a:pt x="0" y="0"/>
                </a:moveTo>
                <a:lnTo>
                  <a:pt x="13952821" y="0"/>
                </a:lnTo>
                <a:lnTo>
                  <a:pt x="13952821" y="7735295"/>
                </a:lnTo>
                <a:lnTo>
                  <a:pt x="0" y="7735295"/>
                </a:lnTo>
                <a:lnTo>
                  <a:pt x="0" y="0"/>
                </a:lnTo>
                <a:close/>
              </a:path>
            </a:pathLst>
          </a:custGeom>
          <a:blipFill>
            <a:blip r:embed="rId6"/>
            <a:stretch>
              <a:fillRect/>
            </a:stretch>
          </a:blipFill>
        </p:spPr>
      </p:sp>
      <p:sp>
        <p:nvSpPr>
          <p:cNvPr id="13" name="TextBox 13"/>
          <p:cNvSpPr txBox="1"/>
          <p:nvPr/>
        </p:nvSpPr>
        <p:spPr>
          <a:xfrm>
            <a:off x="2092399" y="962025"/>
            <a:ext cx="6895029" cy="58039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Canva Sans Bold"/>
                <a:ea typeface="Canva Sans Bold"/>
                <a:cs typeface="Canva Sans Bold"/>
                <a:sym typeface="Canva Sans Bold"/>
              </a:rPr>
              <a:t>Circuit of the  5V water pump</a:t>
            </a:r>
          </a:p>
        </p:txBody>
      </p:sp>
      <p:sp>
        <p:nvSpPr>
          <p:cNvPr id="14" name="TextBox 14"/>
          <p:cNvSpPr txBox="1"/>
          <p:nvPr/>
        </p:nvSpPr>
        <p:spPr>
          <a:xfrm>
            <a:off x="2244052" y="129893"/>
            <a:ext cx="5223547" cy="795020"/>
          </a:xfrm>
          <a:prstGeom prst="rect">
            <a:avLst/>
          </a:prstGeom>
        </p:spPr>
        <p:txBody>
          <a:bodyPr wrap="square" lIns="0" tIns="0" rIns="0" bIns="0" rtlCol="0" anchor="t">
            <a:spAutoFit/>
          </a:bodyPr>
          <a:lstStyle/>
          <a:p>
            <a:pPr marL="0" lvl="0" indent="0" algn="ctr">
              <a:lnSpc>
                <a:spcPts val="6580"/>
              </a:lnSpc>
              <a:spcBef>
                <a:spcPct val="0"/>
              </a:spcBef>
            </a:pPr>
            <a:r>
              <a:rPr lang="en-US" sz="4700" dirty="0">
                <a:solidFill>
                  <a:srgbClr val="1C5739"/>
                </a:solidFill>
                <a:latin typeface="Canva Sans Bold"/>
                <a:ea typeface="Canva Sans Bold"/>
                <a:cs typeface="Canva Sans Bold"/>
                <a:sym typeface="Canva Sans Bold"/>
              </a:rPr>
              <a:t>SOURCE CODE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2" name="Group 12"/>
          <p:cNvGrpSpPr/>
          <p:nvPr/>
        </p:nvGrpSpPr>
        <p:grpSpPr>
          <a:xfrm rot="5400000">
            <a:off x="7902048" y="4227740"/>
            <a:ext cx="2483902" cy="1831521"/>
            <a:chOff x="0" y="0"/>
            <a:chExt cx="654196" cy="482376"/>
          </a:xfrm>
        </p:grpSpPr>
        <p:sp>
          <p:nvSpPr>
            <p:cNvPr id="13" name="Freeform 13"/>
            <p:cNvSpPr/>
            <p:nvPr/>
          </p:nvSpPr>
          <p:spPr>
            <a:xfrm>
              <a:off x="0" y="0"/>
              <a:ext cx="654196" cy="482376"/>
            </a:xfrm>
            <a:custGeom>
              <a:avLst/>
              <a:gdLst/>
              <a:ahLst/>
              <a:cxnLst/>
              <a:rect l="l" t="t" r="r" b="b"/>
              <a:pathLst>
                <a:path w="654196" h="482376">
                  <a:moveTo>
                    <a:pt x="654196" y="241188"/>
                  </a:moveTo>
                  <a:lnTo>
                    <a:pt x="247796" y="0"/>
                  </a:lnTo>
                  <a:lnTo>
                    <a:pt x="247796" y="203200"/>
                  </a:lnTo>
                  <a:lnTo>
                    <a:pt x="0" y="203200"/>
                  </a:lnTo>
                  <a:lnTo>
                    <a:pt x="0" y="279176"/>
                  </a:lnTo>
                  <a:lnTo>
                    <a:pt x="247796" y="279176"/>
                  </a:lnTo>
                  <a:lnTo>
                    <a:pt x="247796" y="482376"/>
                  </a:lnTo>
                  <a:lnTo>
                    <a:pt x="654196" y="241188"/>
                  </a:lnTo>
                  <a:close/>
                </a:path>
              </a:pathLst>
            </a:custGeom>
            <a:solidFill>
              <a:srgbClr val="006838"/>
            </a:solidFill>
          </p:spPr>
        </p:sp>
        <p:sp>
          <p:nvSpPr>
            <p:cNvPr id="14" name="TextBox 14"/>
            <p:cNvSpPr txBox="1"/>
            <p:nvPr/>
          </p:nvSpPr>
          <p:spPr>
            <a:xfrm>
              <a:off x="0" y="184150"/>
              <a:ext cx="552596" cy="95026"/>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6423723" y="2310849"/>
            <a:ext cx="5936695" cy="795020"/>
          </a:xfrm>
          <a:prstGeom prst="rect">
            <a:avLst/>
          </a:prstGeom>
        </p:spPr>
        <p:txBody>
          <a:bodyPr lIns="0" tIns="0" rIns="0" bIns="0" rtlCol="0" anchor="t">
            <a:spAutoFit/>
          </a:bodyPr>
          <a:lstStyle/>
          <a:p>
            <a:pPr marL="0" lvl="0" indent="0" algn="ctr">
              <a:lnSpc>
                <a:spcPts val="6580"/>
              </a:lnSpc>
              <a:spcBef>
                <a:spcPct val="0"/>
              </a:spcBef>
            </a:pPr>
            <a:r>
              <a:rPr lang="en-US" sz="4700">
                <a:solidFill>
                  <a:srgbClr val="1C5739"/>
                </a:solidFill>
                <a:latin typeface="Canva Sans Bold"/>
                <a:ea typeface="Canva Sans Bold"/>
                <a:cs typeface="Canva Sans Bold"/>
                <a:sym typeface="Canva Sans Bold"/>
              </a:rPr>
              <a:t>FULL SOURCE CODE</a:t>
            </a:r>
          </a:p>
        </p:txBody>
      </p:sp>
      <p:sp>
        <p:nvSpPr>
          <p:cNvPr id="16" name="TextBox 16"/>
          <p:cNvSpPr txBox="1"/>
          <p:nvPr/>
        </p:nvSpPr>
        <p:spPr>
          <a:xfrm>
            <a:off x="4873677" y="6951440"/>
            <a:ext cx="8313005" cy="963021"/>
          </a:xfrm>
          <a:prstGeom prst="rect">
            <a:avLst/>
          </a:prstGeom>
        </p:spPr>
        <p:txBody>
          <a:bodyPr lIns="0" tIns="0" rIns="0" bIns="0" rtlCol="0" anchor="t">
            <a:spAutoFit/>
          </a:bodyPr>
          <a:lstStyle/>
          <a:p>
            <a:pPr algn="ctr">
              <a:lnSpc>
                <a:spcPts val="3870"/>
              </a:lnSpc>
              <a:spcBef>
                <a:spcPct val="0"/>
              </a:spcBef>
            </a:pPr>
            <a:r>
              <a:rPr lang="en-US" sz="2977" dirty="0">
                <a:solidFill>
                  <a:srgbClr val="1C5739"/>
                </a:solidFill>
                <a:latin typeface="Open Sauce Bold"/>
                <a:ea typeface="Open Sauce Bold"/>
                <a:cs typeface="Open Sauce Bold"/>
                <a:sym typeface="Open Sauce Bold"/>
              </a:rPr>
              <a:t>https://drive.google.com/drive/folders/1KQI8VzMfwivDjim0TRytLon4lXZX6IlA</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6641306" y="3861153"/>
            <a:ext cx="5005387" cy="2024381"/>
          </a:xfrm>
          <a:prstGeom prst="rect">
            <a:avLst/>
          </a:prstGeom>
        </p:spPr>
        <p:txBody>
          <a:bodyPr wrap="square" lIns="0" tIns="0" rIns="0" bIns="0" rtlCol="0" anchor="t">
            <a:spAutoFit/>
          </a:bodyPr>
          <a:lstStyle/>
          <a:p>
            <a:pPr marL="0" lvl="0" indent="0" algn="ctr">
              <a:lnSpc>
                <a:spcPts val="16519"/>
              </a:lnSpc>
              <a:spcBef>
                <a:spcPct val="0"/>
              </a:spcBef>
            </a:pPr>
            <a:r>
              <a:rPr lang="en-US" sz="11799" dirty="0">
                <a:solidFill>
                  <a:srgbClr val="1C5739"/>
                </a:solidFill>
                <a:latin typeface="Canva Sans Bold"/>
                <a:ea typeface="Canva Sans Bold"/>
                <a:cs typeface="Canva Sans Bold"/>
                <a:sym typeface="Canva Sans Bold"/>
              </a:rPr>
              <a:t>Q &amp; A</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4718136" y="4019813"/>
            <a:ext cx="8851728" cy="2018775"/>
          </a:xfrm>
          <a:prstGeom prst="rect">
            <a:avLst/>
          </a:prstGeom>
        </p:spPr>
        <p:txBody>
          <a:bodyPr lIns="0" tIns="0" rIns="0" bIns="0" rtlCol="0" anchor="t">
            <a:spAutoFit/>
          </a:bodyPr>
          <a:lstStyle/>
          <a:p>
            <a:pPr marL="0" lvl="0" indent="0" algn="ctr">
              <a:lnSpc>
                <a:spcPts val="16458"/>
              </a:lnSpc>
              <a:spcBef>
                <a:spcPct val="0"/>
              </a:spcBef>
            </a:pPr>
            <a:r>
              <a:rPr lang="en-US" sz="11755">
                <a:solidFill>
                  <a:srgbClr val="1C5739"/>
                </a:solidFill>
                <a:latin typeface="Canva Sans Bold"/>
                <a:ea typeface="Canva Sans Bold"/>
                <a:cs typeface="Canva Sans Bold"/>
                <a:sym typeface="Canva Sans Bold"/>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5359837" y="537527"/>
            <a:ext cx="7568327"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AIMS AND OBJECTIVES</a:t>
            </a:r>
          </a:p>
        </p:txBody>
      </p:sp>
      <p:sp>
        <p:nvSpPr>
          <p:cNvPr id="13" name="TextBox 13"/>
          <p:cNvSpPr txBox="1"/>
          <p:nvPr/>
        </p:nvSpPr>
        <p:spPr>
          <a:xfrm>
            <a:off x="1844481" y="1857474"/>
            <a:ext cx="3108125" cy="963901"/>
          </a:xfrm>
          <a:prstGeom prst="rect">
            <a:avLst/>
          </a:prstGeom>
        </p:spPr>
        <p:txBody>
          <a:bodyPr lIns="0" tIns="0" rIns="0" bIns="0" rtlCol="0" anchor="t">
            <a:spAutoFit/>
          </a:bodyPr>
          <a:lstStyle/>
          <a:p>
            <a:pPr marL="1203606" lvl="1" indent="-601803" algn="ctr">
              <a:lnSpc>
                <a:spcPts val="7804"/>
              </a:lnSpc>
              <a:buFont typeface="Arial"/>
              <a:buChar char="•"/>
            </a:pPr>
            <a:r>
              <a:rPr lang="en-US" sz="5574">
                <a:solidFill>
                  <a:srgbClr val="277E20"/>
                </a:solidFill>
                <a:latin typeface="Canva Sans Bold"/>
                <a:ea typeface="Canva Sans Bold"/>
                <a:cs typeface="Canva Sans Bold"/>
                <a:sym typeface="Canva Sans Bold"/>
              </a:rPr>
              <a:t>Aims:</a:t>
            </a:r>
          </a:p>
        </p:txBody>
      </p:sp>
      <p:sp>
        <p:nvSpPr>
          <p:cNvPr id="14" name="TextBox 14"/>
          <p:cNvSpPr txBox="1"/>
          <p:nvPr/>
        </p:nvSpPr>
        <p:spPr>
          <a:xfrm>
            <a:off x="1641794" y="3077713"/>
            <a:ext cx="15004411" cy="5539443"/>
          </a:xfrm>
          <a:prstGeom prst="rect">
            <a:avLst/>
          </a:prstGeom>
        </p:spPr>
        <p:txBody>
          <a:bodyPr lIns="0" tIns="0" rIns="0" bIns="0" rtlCol="0" anchor="t">
            <a:spAutoFit/>
          </a:bodyPr>
          <a:lstStyle/>
          <a:p>
            <a:pPr marL="0" lvl="0" indent="0" algn="just">
              <a:lnSpc>
                <a:spcPts val="5476"/>
              </a:lnSpc>
              <a:spcBef>
                <a:spcPct val="0"/>
              </a:spcBef>
            </a:pPr>
            <a:r>
              <a:rPr lang="en-US" sz="3911">
                <a:solidFill>
                  <a:srgbClr val="000000"/>
                </a:solidFill>
                <a:latin typeface="Canva Sans"/>
                <a:ea typeface="Canva Sans"/>
                <a:cs typeface="Canva Sans"/>
                <a:sym typeface="Canva Sans"/>
              </a:rPr>
              <a:t>By employing advanced technology and automated functionalities, we aim to bridge the gap between people's desire to surround themselves with the beauty of nature and the challenges imposed by today's demanding lifestyles. We are hoping to close the gap between serine beauty of plants mostly endemic to completely endemic to different eco system and bring the beauty of serine nature to busy human life-style.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5359837" y="537527"/>
            <a:ext cx="7568327"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AIMS AND OBJECTIVES</a:t>
            </a:r>
          </a:p>
        </p:txBody>
      </p:sp>
      <p:sp>
        <p:nvSpPr>
          <p:cNvPr id="13" name="TextBox 13"/>
          <p:cNvSpPr txBox="1"/>
          <p:nvPr/>
        </p:nvSpPr>
        <p:spPr>
          <a:xfrm>
            <a:off x="1844481" y="1850723"/>
            <a:ext cx="5178023" cy="977403"/>
          </a:xfrm>
          <a:prstGeom prst="rect">
            <a:avLst/>
          </a:prstGeom>
        </p:spPr>
        <p:txBody>
          <a:bodyPr lIns="0" tIns="0" rIns="0" bIns="0" rtlCol="0" anchor="t">
            <a:spAutoFit/>
          </a:bodyPr>
          <a:lstStyle/>
          <a:p>
            <a:pPr marL="1222734" lvl="1" indent="-611367" algn="ctr">
              <a:lnSpc>
                <a:spcPts val="7928"/>
              </a:lnSpc>
              <a:buFont typeface="Arial"/>
              <a:buChar char="•"/>
            </a:pPr>
            <a:r>
              <a:rPr lang="en-US" sz="5663">
                <a:solidFill>
                  <a:srgbClr val="277E20"/>
                </a:solidFill>
                <a:latin typeface="Canva Sans Bold"/>
                <a:ea typeface="Canva Sans Bold"/>
                <a:cs typeface="Canva Sans Bold"/>
                <a:sym typeface="Canva Sans Bold"/>
              </a:rPr>
              <a:t>Objectives:</a:t>
            </a:r>
          </a:p>
        </p:txBody>
      </p:sp>
      <p:sp>
        <p:nvSpPr>
          <p:cNvPr id="14" name="TextBox 14"/>
          <p:cNvSpPr txBox="1"/>
          <p:nvPr/>
        </p:nvSpPr>
        <p:spPr>
          <a:xfrm>
            <a:off x="2284179" y="3296160"/>
            <a:ext cx="6859821" cy="732873"/>
          </a:xfrm>
          <a:prstGeom prst="rect">
            <a:avLst/>
          </a:prstGeom>
        </p:spPr>
        <p:txBody>
          <a:bodyPr lIns="0" tIns="0" rIns="0" bIns="0" rtlCol="0" anchor="t">
            <a:spAutoFit/>
          </a:bodyPr>
          <a:lstStyle/>
          <a:p>
            <a:pPr marL="0" lvl="0" indent="0" algn="ctr">
              <a:lnSpc>
                <a:spcPts val="6037"/>
              </a:lnSpc>
              <a:spcBef>
                <a:spcPct val="0"/>
              </a:spcBef>
            </a:pPr>
            <a:r>
              <a:rPr lang="en-US" sz="4312">
                <a:solidFill>
                  <a:srgbClr val="000000"/>
                </a:solidFill>
                <a:latin typeface="Canva Sans Bold"/>
                <a:ea typeface="Canva Sans Bold"/>
                <a:cs typeface="Canva Sans Bold"/>
                <a:sym typeface="Canva Sans Bold"/>
              </a:rPr>
              <a:t>1. Temperature Detection</a:t>
            </a:r>
          </a:p>
        </p:txBody>
      </p:sp>
      <p:sp>
        <p:nvSpPr>
          <p:cNvPr id="15" name="TextBox 15"/>
          <p:cNvSpPr txBox="1"/>
          <p:nvPr/>
        </p:nvSpPr>
        <p:spPr>
          <a:xfrm>
            <a:off x="2284179" y="4175740"/>
            <a:ext cx="12735402" cy="580390"/>
          </a:xfrm>
          <a:prstGeom prst="rect">
            <a:avLst/>
          </a:prstGeom>
        </p:spPr>
        <p:txBody>
          <a:bodyPr lIns="0" tIns="0" rIns="0" bIns="0" rtlCol="0" anchor="t">
            <a:spAutoFit/>
          </a:bodyPr>
          <a:lstStyle/>
          <a:p>
            <a:pPr marL="0" lvl="0" indent="0" algn="l">
              <a:lnSpc>
                <a:spcPts val="4759"/>
              </a:lnSpc>
              <a:spcBef>
                <a:spcPct val="0"/>
              </a:spcBef>
            </a:pPr>
            <a:r>
              <a:rPr lang="en-US" sz="3399">
                <a:solidFill>
                  <a:srgbClr val="000000"/>
                </a:solidFill>
                <a:latin typeface="Canva Sans"/>
                <a:ea typeface="Canva Sans"/>
                <a:cs typeface="Canva Sans"/>
                <a:sym typeface="Canva Sans"/>
              </a:rPr>
              <a:t>To get a precise data about temperature inside the container </a:t>
            </a:r>
          </a:p>
        </p:txBody>
      </p:sp>
      <p:sp>
        <p:nvSpPr>
          <p:cNvPr id="16" name="TextBox 16"/>
          <p:cNvSpPr txBox="1"/>
          <p:nvPr/>
        </p:nvSpPr>
        <p:spPr>
          <a:xfrm>
            <a:off x="2284179" y="5222855"/>
            <a:ext cx="5753561" cy="732873"/>
          </a:xfrm>
          <a:prstGeom prst="rect">
            <a:avLst/>
          </a:prstGeom>
        </p:spPr>
        <p:txBody>
          <a:bodyPr lIns="0" tIns="0" rIns="0" bIns="0" rtlCol="0" anchor="t">
            <a:spAutoFit/>
          </a:bodyPr>
          <a:lstStyle/>
          <a:p>
            <a:pPr marL="0" lvl="0" indent="0" algn="ctr">
              <a:lnSpc>
                <a:spcPts val="6037"/>
              </a:lnSpc>
              <a:spcBef>
                <a:spcPct val="0"/>
              </a:spcBef>
            </a:pPr>
            <a:r>
              <a:rPr lang="en-US" sz="4312">
                <a:solidFill>
                  <a:srgbClr val="000000"/>
                </a:solidFill>
                <a:latin typeface="Canva Sans Bold"/>
                <a:ea typeface="Canva Sans Bold"/>
                <a:cs typeface="Canva Sans Bold"/>
                <a:sym typeface="Canva Sans Bold"/>
              </a:rPr>
              <a:t>2.Humidity Detection</a:t>
            </a:r>
          </a:p>
        </p:txBody>
      </p:sp>
      <p:sp>
        <p:nvSpPr>
          <p:cNvPr id="17" name="TextBox 17"/>
          <p:cNvSpPr txBox="1"/>
          <p:nvPr/>
        </p:nvSpPr>
        <p:spPr>
          <a:xfrm>
            <a:off x="2284179" y="6102434"/>
            <a:ext cx="12016740" cy="580390"/>
          </a:xfrm>
          <a:prstGeom prst="rect">
            <a:avLst/>
          </a:prstGeom>
        </p:spPr>
        <p:txBody>
          <a:bodyPr lIns="0" tIns="0" rIns="0" bIns="0" rtlCol="0" anchor="t">
            <a:spAutoFit/>
          </a:bodyPr>
          <a:lstStyle/>
          <a:p>
            <a:pPr marL="0" lvl="0" indent="0" algn="l">
              <a:lnSpc>
                <a:spcPts val="4759"/>
              </a:lnSpc>
              <a:spcBef>
                <a:spcPct val="0"/>
              </a:spcBef>
            </a:pPr>
            <a:r>
              <a:rPr lang="en-US" sz="3399">
                <a:solidFill>
                  <a:srgbClr val="000000"/>
                </a:solidFill>
                <a:latin typeface="Canva Sans"/>
                <a:ea typeface="Canva Sans"/>
                <a:cs typeface="Canva Sans"/>
                <a:sym typeface="Canva Sans"/>
              </a:rPr>
              <a:t>To get a precise data about Humidity inside the container </a:t>
            </a:r>
          </a:p>
        </p:txBody>
      </p:sp>
      <p:sp>
        <p:nvSpPr>
          <p:cNvPr id="18" name="TextBox 18"/>
          <p:cNvSpPr txBox="1"/>
          <p:nvPr/>
        </p:nvSpPr>
        <p:spPr>
          <a:xfrm>
            <a:off x="2116492" y="7175737"/>
            <a:ext cx="6859820" cy="732873"/>
          </a:xfrm>
          <a:prstGeom prst="rect">
            <a:avLst/>
          </a:prstGeom>
        </p:spPr>
        <p:txBody>
          <a:bodyPr wrap="square" lIns="0" tIns="0" rIns="0" bIns="0" rtlCol="0" anchor="t">
            <a:spAutoFit/>
          </a:bodyPr>
          <a:lstStyle/>
          <a:p>
            <a:pPr marL="0" lvl="0" indent="0" algn="ctr">
              <a:lnSpc>
                <a:spcPts val="6037"/>
              </a:lnSpc>
              <a:spcBef>
                <a:spcPct val="0"/>
              </a:spcBef>
            </a:pPr>
            <a:r>
              <a:rPr lang="en-US" sz="4312" dirty="0">
                <a:solidFill>
                  <a:srgbClr val="000000"/>
                </a:solidFill>
                <a:latin typeface="Canva Sans Bold"/>
                <a:ea typeface="Canva Sans Bold"/>
                <a:cs typeface="Canva Sans Bold"/>
                <a:sym typeface="Canva Sans Bold"/>
              </a:rPr>
              <a:t>3. Temperature Control</a:t>
            </a:r>
          </a:p>
        </p:txBody>
      </p:sp>
      <p:sp>
        <p:nvSpPr>
          <p:cNvPr id="19" name="TextBox 19"/>
          <p:cNvSpPr txBox="1"/>
          <p:nvPr/>
        </p:nvSpPr>
        <p:spPr>
          <a:xfrm>
            <a:off x="2284179" y="8029129"/>
            <a:ext cx="13981553" cy="1780540"/>
          </a:xfrm>
          <a:prstGeom prst="rect">
            <a:avLst/>
          </a:prstGeom>
        </p:spPr>
        <p:txBody>
          <a:bodyPr lIns="0" tIns="0" rIns="0" bIns="0" rtlCol="0" anchor="t">
            <a:spAutoFit/>
          </a:bodyPr>
          <a:lstStyle/>
          <a:p>
            <a:pPr algn="l">
              <a:lnSpc>
                <a:spcPts val="4759"/>
              </a:lnSpc>
            </a:pPr>
            <a:r>
              <a:rPr lang="en-US" sz="3399" dirty="0">
                <a:solidFill>
                  <a:srgbClr val="000000"/>
                </a:solidFill>
                <a:latin typeface="Canva Sans"/>
                <a:ea typeface="Canva Sans"/>
                <a:cs typeface="Canva Sans"/>
                <a:sym typeface="Canva Sans"/>
              </a:rPr>
              <a:t>To control and maintain temperature of the container to mimic the original Temperature of the original eco-system of the plant</a:t>
            </a:r>
          </a:p>
          <a:p>
            <a:pPr marL="0" lvl="0" indent="0" algn="l">
              <a:lnSpc>
                <a:spcPts val="4759"/>
              </a:lnSpc>
              <a:spcBef>
                <a:spcPct val="0"/>
              </a:spcBef>
            </a:pPr>
            <a:endParaRPr lang="en-US" sz="3399" dirty="0">
              <a:solidFill>
                <a:srgbClr val="000000"/>
              </a:solidFill>
              <a:latin typeface="Canva Sans"/>
              <a:ea typeface="Canva Sans"/>
              <a:cs typeface="Canva Sans"/>
              <a:sym typeface="Canv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4598908" y="537527"/>
            <a:ext cx="9071134"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AIMS AND OBJECTIVES Ctd.</a:t>
            </a:r>
          </a:p>
        </p:txBody>
      </p:sp>
      <p:sp>
        <p:nvSpPr>
          <p:cNvPr id="13" name="TextBox 13"/>
          <p:cNvSpPr txBox="1"/>
          <p:nvPr/>
        </p:nvSpPr>
        <p:spPr>
          <a:xfrm>
            <a:off x="1295400" y="1786033"/>
            <a:ext cx="7220830" cy="732873"/>
          </a:xfrm>
          <a:prstGeom prst="rect">
            <a:avLst/>
          </a:prstGeom>
        </p:spPr>
        <p:txBody>
          <a:bodyPr wrap="square" lIns="0" tIns="0" rIns="0" bIns="0" rtlCol="0" anchor="t">
            <a:spAutoFit/>
          </a:bodyPr>
          <a:lstStyle/>
          <a:p>
            <a:pPr marL="0" lvl="0" indent="0" algn="ctr">
              <a:lnSpc>
                <a:spcPts val="6037"/>
              </a:lnSpc>
              <a:spcBef>
                <a:spcPct val="0"/>
              </a:spcBef>
            </a:pPr>
            <a:r>
              <a:rPr lang="en-US" sz="4312" dirty="0">
                <a:solidFill>
                  <a:srgbClr val="000000"/>
                </a:solidFill>
                <a:latin typeface="Canva Sans Bold"/>
                <a:ea typeface="Canva Sans Bold"/>
                <a:cs typeface="Canva Sans Bold"/>
                <a:sym typeface="Canva Sans Bold"/>
              </a:rPr>
              <a:t>4.Humidity Control</a:t>
            </a:r>
          </a:p>
        </p:txBody>
      </p:sp>
      <p:sp>
        <p:nvSpPr>
          <p:cNvPr id="14" name="TextBox 14"/>
          <p:cNvSpPr txBox="1"/>
          <p:nvPr/>
        </p:nvSpPr>
        <p:spPr>
          <a:xfrm>
            <a:off x="2304170" y="2464054"/>
            <a:ext cx="13963598" cy="1180465"/>
          </a:xfrm>
          <a:prstGeom prst="rect">
            <a:avLst/>
          </a:prstGeom>
        </p:spPr>
        <p:txBody>
          <a:bodyPr lIns="0" tIns="0" rIns="0" bIns="0" rtlCol="0" anchor="t">
            <a:spAutoFit/>
          </a:bodyPr>
          <a:lstStyle/>
          <a:p>
            <a:pPr marL="0" lvl="0" indent="0" algn="just">
              <a:lnSpc>
                <a:spcPts val="4759"/>
              </a:lnSpc>
              <a:spcBef>
                <a:spcPct val="0"/>
              </a:spcBef>
            </a:pPr>
            <a:r>
              <a:rPr lang="en-US" sz="3200" dirty="0">
                <a:solidFill>
                  <a:srgbClr val="000000"/>
                </a:solidFill>
                <a:latin typeface="Canva Sans"/>
                <a:ea typeface="Canva Sans"/>
                <a:cs typeface="Canva Sans"/>
                <a:sym typeface="Canva Sans"/>
              </a:rPr>
              <a:t>To control and maintain Humidity of the container to mimic the original Humidity of the original eco-system of the plant</a:t>
            </a:r>
          </a:p>
        </p:txBody>
      </p:sp>
      <p:sp>
        <p:nvSpPr>
          <p:cNvPr id="15" name="TextBox 15"/>
          <p:cNvSpPr txBox="1"/>
          <p:nvPr/>
        </p:nvSpPr>
        <p:spPr>
          <a:xfrm>
            <a:off x="2304170" y="3882644"/>
            <a:ext cx="6944045" cy="732873"/>
          </a:xfrm>
          <a:prstGeom prst="rect">
            <a:avLst/>
          </a:prstGeom>
        </p:spPr>
        <p:txBody>
          <a:bodyPr lIns="0" tIns="0" rIns="0" bIns="0" rtlCol="0" anchor="t">
            <a:spAutoFit/>
          </a:bodyPr>
          <a:lstStyle/>
          <a:p>
            <a:pPr marL="0" lvl="0" indent="0" algn="ctr">
              <a:lnSpc>
                <a:spcPts val="6037"/>
              </a:lnSpc>
              <a:spcBef>
                <a:spcPct val="0"/>
              </a:spcBef>
            </a:pPr>
            <a:r>
              <a:rPr lang="en-US" sz="4312" dirty="0">
                <a:solidFill>
                  <a:srgbClr val="000000"/>
                </a:solidFill>
                <a:latin typeface="Canva Sans Bold"/>
                <a:ea typeface="Canva Sans Bold"/>
                <a:cs typeface="Canva Sans Bold"/>
                <a:sym typeface="Canva Sans Bold"/>
              </a:rPr>
              <a:t>5. Soil Moisture Detection</a:t>
            </a:r>
          </a:p>
        </p:txBody>
      </p:sp>
      <p:sp>
        <p:nvSpPr>
          <p:cNvPr id="16" name="TextBox 16"/>
          <p:cNvSpPr txBox="1"/>
          <p:nvPr/>
        </p:nvSpPr>
        <p:spPr>
          <a:xfrm>
            <a:off x="2304170" y="4558368"/>
            <a:ext cx="12151147" cy="1180465"/>
          </a:xfrm>
          <a:prstGeom prst="rect">
            <a:avLst/>
          </a:prstGeom>
        </p:spPr>
        <p:txBody>
          <a:bodyPr lIns="0" tIns="0" rIns="0" bIns="0" rtlCol="0" anchor="t">
            <a:spAutoFit/>
          </a:bodyPr>
          <a:lstStyle/>
          <a:p>
            <a:pPr marL="0" lvl="0" indent="0" algn="just">
              <a:lnSpc>
                <a:spcPts val="4759"/>
              </a:lnSpc>
              <a:spcBef>
                <a:spcPct val="0"/>
              </a:spcBef>
            </a:pPr>
            <a:r>
              <a:rPr lang="en-US" sz="3200" dirty="0">
                <a:solidFill>
                  <a:srgbClr val="000000"/>
                </a:solidFill>
                <a:latin typeface="Canva Sans"/>
                <a:ea typeface="Canva Sans"/>
                <a:cs typeface="Canva Sans"/>
                <a:sym typeface="Canva Sans"/>
              </a:rPr>
              <a:t>To detect the water and wetness level of the medium that plant planted in.</a:t>
            </a:r>
          </a:p>
        </p:txBody>
      </p:sp>
      <p:sp>
        <p:nvSpPr>
          <p:cNvPr id="17" name="TextBox 17"/>
          <p:cNvSpPr txBox="1"/>
          <p:nvPr/>
        </p:nvSpPr>
        <p:spPr>
          <a:xfrm>
            <a:off x="2304170" y="5976958"/>
            <a:ext cx="4080446" cy="732873"/>
          </a:xfrm>
          <a:prstGeom prst="rect">
            <a:avLst/>
          </a:prstGeom>
        </p:spPr>
        <p:txBody>
          <a:bodyPr lIns="0" tIns="0" rIns="0" bIns="0" rtlCol="0" anchor="t">
            <a:spAutoFit/>
          </a:bodyPr>
          <a:lstStyle/>
          <a:p>
            <a:pPr marL="0" lvl="0" indent="0" algn="ctr">
              <a:lnSpc>
                <a:spcPts val="6037"/>
              </a:lnSpc>
              <a:spcBef>
                <a:spcPct val="0"/>
              </a:spcBef>
            </a:pPr>
            <a:r>
              <a:rPr lang="en-US" sz="4312">
                <a:solidFill>
                  <a:srgbClr val="000000"/>
                </a:solidFill>
                <a:latin typeface="Canva Sans Bold"/>
                <a:ea typeface="Canva Sans Bold"/>
                <a:cs typeface="Canva Sans Bold"/>
                <a:sym typeface="Canva Sans Bold"/>
              </a:rPr>
              <a:t>6. Alert System</a:t>
            </a:r>
          </a:p>
        </p:txBody>
      </p:sp>
      <p:sp>
        <p:nvSpPr>
          <p:cNvPr id="18" name="TextBox 18"/>
          <p:cNvSpPr txBox="1"/>
          <p:nvPr/>
        </p:nvSpPr>
        <p:spPr>
          <a:xfrm>
            <a:off x="2304170" y="6643156"/>
            <a:ext cx="13981553" cy="1180465"/>
          </a:xfrm>
          <a:prstGeom prst="rect">
            <a:avLst/>
          </a:prstGeom>
        </p:spPr>
        <p:txBody>
          <a:bodyPr lIns="0" tIns="0" rIns="0" bIns="0" rtlCol="0" anchor="t">
            <a:spAutoFit/>
          </a:bodyPr>
          <a:lstStyle/>
          <a:p>
            <a:pPr marL="0" lvl="0" indent="0" algn="just">
              <a:lnSpc>
                <a:spcPts val="4759"/>
              </a:lnSpc>
              <a:spcBef>
                <a:spcPct val="0"/>
              </a:spcBef>
            </a:pPr>
            <a:r>
              <a:rPr lang="en-US" sz="3200" dirty="0">
                <a:solidFill>
                  <a:srgbClr val="000000"/>
                </a:solidFill>
                <a:latin typeface="Canva Sans"/>
                <a:ea typeface="Canva Sans"/>
                <a:cs typeface="Canva Sans"/>
                <a:sym typeface="Canva Sans"/>
              </a:rPr>
              <a:t>To let know the host that medium of the plant is lacked in moisture and water levels in three different levels of alert levels.</a:t>
            </a:r>
          </a:p>
        </p:txBody>
      </p:sp>
      <p:sp>
        <p:nvSpPr>
          <p:cNvPr id="19" name="TextBox 19"/>
          <p:cNvSpPr txBox="1"/>
          <p:nvPr/>
        </p:nvSpPr>
        <p:spPr>
          <a:xfrm>
            <a:off x="2304170" y="8061746"/>
            <a:ext cx="4709703" cy="732873"/>
          </a:xfrm>
          <a:prstGeom prst="rect">
            <a:avLst/>
          </a:prstGeom>
        </p:spPr>
        <p:txBody>
          <a:bodyPr lIns="0" tIns="0" rIns="0" bIns="0" rtlCol="0" anchor="t">
            <a:spAutoFit/>
          </a:bodyPr>
          <a:lstStyle/>
          <a:p>
            <a:pPr marL="0" lvl="0" indent="0" algn="ctr">
              <a:lnSpc>
                <a:spcPts val="6037"/>
              </a:lnSpc>
              <a:spcBef>
                <a:spcPct val="0"/>
              </a:spcBef>
            </a:pPr>
            <a:r>
              <a:rPr lang="en-US" sz="4312">
                <a:solidFill>
                  <a:srgbClr val="000000"/>
                </a:solidFill>
                <a:latin typeface="Canva Sans Bold"/>
                <a:ea typeface="Canva Sans Bold"/>
                <a:cs typeface="Canva Sans Bold"/>
                <a:sym typeface="Canva Sans Bold"/>
              </a:rPr>
              <a:t>7.Lighting System</a:t>
            </a:r>
          </a:p>
        </p:txBody>
      </p:sp>
      <p:sp>
        <p:nvSpPr>
          <p:cNvPr id="20" name="TextBox 20"/>
          <p:cNvSpPr txBox="1"/>
          <p:nvPr/>
        </p:nvSpPr>
        <p:spPr>
          <a:xfrm>
            <a:off x="2304170" y="8727945"/>
            <a:ext cx="13981553" cy="1180465"/>
          </a:xfrm>
          <a:prstGeom prst="rect">
            <a:avLst/>
          </a:prstGeom>
        </p:spPr>
        <p:txBody>
          <a:bodyPr lIns="0" tIns="0" rIns="0" bIns="0" rtlCol="0" anchor="t">
            <a:spAutoFit/>
          </a:bodyPr>
          <a:lstStyle/>
          <a:p>
            <a:pPr marL="0" lvl="0" indent="0" algn="just">
              <a:lnSpc>
                <a:spcPts val="4759"/>
              </a:lnSpc>
              <a:spcBef>
                <a:spcPct val="0"/>
              </a:spcBef>
            </a:pPr>
            <a:r>
              <a:rPr lang="en-US" sz="3200" dirty="0">
                <a:solidFill>
                  <a:srgbClr val="000000"/>
                </a:solidFill>
                <a:latin typeface="Canva Sans"/>
                <a:ea typeface="Canva Sans"/>
                <a:cs typeface="Canva Sans"/>
                <a:sym typeface="Canva Sans"/>
              </a:rPr>
              <a:t>To maintain a lighting system which supports the photosynthesis purposes of plant and as well as the aesthetic visualization.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890841" y="809759"/>
            <a:ext cx="16506318" cy="9284804"/>
          </a:xfrm>
          <a:custGeom>
            <a:avLst/>
            <a:gdLst/>
            <a:ahLst/>
            <a:cxnLst/>
            <a:rect l="l" t="t" r="r" b="b"/>
            <a:pathLst>
              <a:path w="16506318" h="9284804">
                <a:moveTo>
                  <a:pt x="0" y="0"/>
                </a:moveTo>
                <a:lnTo>
                  <a:pt x="16506318" y="0"/>
                </a:lnTo>
                <a:lnTo>
                  <a:pt x="16506318" y="9284804"/>
                </a:lnTo>
                <a:lnTo>
                  <a:pt x="0" y="9284804"/>
                </a:lnTo>
                <a:lnTo>
                  <a:pt x="0" y="0"/>
                </a:lnTo>
                <a:close/>
              </a:path>
            </a:pathLst>
          </a:custGeom>
          <a:blipFill>
            <a:blip r:embed="rId2"/>
            <a:stretch>
              <a:fillRect/>
            </a:stretch>
          </a:blipFill>
        </p:spPr>
      </p:sp>
      <p:sp>
        <p:nvSpPr>
          <p:cNvPr id="3" name="Freeform 3"/>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7245445" y="5885534"/>
            <a:ext cx="2085109" cy="2085109"/>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6" name="TextBox 6"/>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7" name="Freeform 7"/>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p:cNvGrpSpPr/>
          <p:nvPr/>
        </p:nvGrpSpPr>
        <p:grpSpPr>
          <a:xfrm>
            <a:off x="-1312302" y="-1008126"/>
            <a:ext cx="3156783" cy="315678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10" name="TextBox 10"/>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1" name="Freeform 11"/>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TextBox 13"/>
          <p:cNvSpPr txBox="1"/>
          <p:nvPr/>
        </p:nvSpPr>
        <p:spPr>
          <a:xfrm>
            <a:off x="3129379" y="537527"/>
            <a:ext cx="12029241"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Proposed Solution (System Diagram)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2092399" y="1865630"/>
            <a:ext cx="7476500" cy="3904281"/>
          </a:xfrm>
          <a:custGeom>
            <a:avLst/>
            <a:gdLst/>
            <a:ahLst/>
            <a:cxnLst/>
            <a:rect l="l" t="t" r="r" b="b"/>
            <a:pathLst>
              <a:path w="7476500" h="3904281">
                <a:moveTo>
                  <a:pt x="0" y="0"/>
                </a:moveTo>
                <a:lnTo>
                  <a:pt x="7476500" y="0"/>
                </a:lnTo>
                <a:lnTo>
                  <a:pt x="7476500" y="3904281"/>
                </a:lnTo>
                <a:lnTo>
                  <a:pt x="0" y="3904281"/>
                </a:lnTo>
                <a:lnTo>
                  <a:pt x="0" y="0"/>
                </a:lnTo>
                <a:close/>
              </a:path>
            </a:pathLst>
          </a:custGeom>
          <a:blipFill>
            <a:blip r:embed="rId6"/>
            <a:stretch>
              <a:fillRect l="-5881" t="-15386" r="-15929" b="-32606"/>
            </a:stretch>
          </a:blipFill>
        </p:spPr>
      </p:sp>
      <p:sp>
        <p:nvSpPr>
          <p:cNvPr id="13" name="Freeform 13"/>
          <p:cNvSpPr/>
          <p:nvPr/>
        </p:nvSpPr>
        <p:spPr>
          <a:xfrm>
            <a:off x="10180714" y="2396575"/>
            <a:ext cx="4798783" cy="4839414"/>
          </a:xfrm>
          <a:custGeom>
            <a:avLst/>
            <a:gdLst/>
            <a:ahLst/>
            <a:cxnLst/>
            <a:rect l="l" t="t" r="r" b="b"/>
            <a:pathLst>
              <a:path w="4798783" h="4839414">
                <a:moveTo>
                  <a:pt x="0" y="0"/>
                </a:moveTo>
                <a:lnTo>
                  <a:pt x="4798783" y="0"/>
                </a:lnTo>
                <a:lnTo>
                  <a:pt x="4798783" y="4839414"/>
                </a:lnTo>
                <a:lnTo>
                  <a:pt x="0" y="4839414"/>
                </a:lnTo>
                <a:lnTo>
                  <a:pt x="0" y="0"/>
                </a:lnTo>
                <a:close/>
              </a:path>
            </a:pathLst>
          </a:custGeom>
          <a:blipFill>
            <a:blip r:embed="rId7"/>
            <a:stretch>
              <a:fillRect t="-10971" b="-3657"/>
            </a:stretch>
          </a:blipFill>
        </p:spPr>
      </p:sp>
      <p:sp>
        <p:nvSpPr>
          <p:cNvPr id="14" name="Freeform 14"/>
          <p:cNvSpPr/>
          <p:nvPr/>
        </p:nvSpPr>
        <p:spPr>
          <a:xfrm>
            <a:off x="3404091" y="5707264"/>
            <a:ext cx="6568854" cy="4401466"/>
          </a:xfrm>
          <a:custGeom>
            <a:avLst/>
            <a:gdLst/>
            <a:ahLst/>
            <a:cxnLst/>
            <a:rect l="l" t="t" r="r" b="b"/>
            <a:pathLst>
              <a:path w="6568854" h="4401466">
                <a:moveTo>
                  <a:pt x="0" y="0"/>
                </a:moveTo>
                <a:lnTo>
                  <a:pt x="6568854" y="0"/>
                </a:lnTo>
                <a:lnTo>
                  <a:pt x="6568854" y="4401465"/>
                </a:lnTo>
                <a:lnTo>
                  <a:pt x="0" y="4401465"/>
                </a:lnTo>
                <a:lnTo>
                  <a:pt x="0" y="0"/>
                </a:lnTo>
                <a:close/>
              </a:path>
            </a:pathLst>
          </a:custGeom>
          <a:blipFill>
            <a:blip r:embed="rId8"/>
            <a:stretch>
              <a:fillRect/>
            </a:stretch>
          </a:blipFill>
        </p:spPr>
      </p:sp>
      <p:sp>
        <p:nvSpPr>
          <p:cNvPr id="15" name="TextBox 15"/>
          <p:cNvSpPr txBox="1"/>
          <p:nvPr/>
        </p:nvSpPr>
        <p:spPr>
          <a:xfrm>
            <a:off x="4691598" y="537527"/>
            <a:ext cx="8904804"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1C5739"/>
                </a:solidFill>
                <a:latin typeface="Canva Sans Bold"/>
                <a:ea typeface="Canva Sans Bold"/>
                <a:cs typeface="Canva Sans Bold"/>
                <a:sym typeface="Canva Sans Bold"/>
              </a:rPr>
              <a:t>3D DESIGN OF THE SYSTEM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245445" y="5885534"/>
            <a:ext cx="2085109" cy="208510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594921" y="1028700"/>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1312302" y="-1008126"/>
            <a:ext cx="3156783" cy="315678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653D"/>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1560220" y="-1256044"/>
            <a:ext cx="3652619" cy="3652619"/>
          </a:xfrm>
          <a:custGeom>
            <a:avLst/>
            <a:gdLst/>
            <a:ahLst/>
            <a:cxnLst/>
            <a:rect l="l" t="t" r="r" b="b"/>
            <a:pathLst>
              <a:path w="3652619" h="3652619">
                <a:moveTo>
                  <a:pt x="0" y="0"/>
                </a:moveTo>
                <a:lnTo>
                  <a:pt x="3652619" y="0"/>
                </a:lnTo>
                <a:lnTo>
                  <a:pt x="3652619" y="3652618"/>
                </a:lnTo>
                <a:lnTo>
                  <a:pt x="0" y="36526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7075931" y="5716020"/>
            <a:ext cx="2424138" cy="2424138"/>
          </a:xfrm>
          <a:custGeom>
            <a:avLst/>
            <a:gdLst/>
            <a:ahLst/>
            <a:cxnLst/>
            <a:rect l="l" t="t" r="r" b="b"/>
            <a:pathLst>
              <a:path w="2424138" h="2424138">
                <a:moveTo>
                  <a:pt x="0" y="0"/>
                </a:moveTo>
                <a:lnTo>
                  <a:pt x="2424138" y="0"/>
                </a:lnTo>
                <a:lnTo>
                  <a:pt x="2424138" y="2424138"/>
                </a:lnTo>
                <a:lnTo>
                  <a:pt x="0" y="24241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698211" y="1499463"/>
            <a:ext cx="15237943" cy="8418118"/>
          </a:xfrm>
          <a:custGeom>
            <a:avLst/>
            <a:gdLst/>
            <a:ahLst/>
            <a:cxnLst/>
            <a:rect l="l" t="t" r="r" b="b"/>
            <a:pathLst>
              <a:path w="15237943" h="8418118">
                <a:moveTo>
                  <a:pt x="0" y="0"/>
                </a:moveTo>
                <a:lnTo>
                  <a:pt x="15237944" y="0"/>
                </a:lnTo>
                <a:lnTo>
                  <a:pt x="15237944" y="8418119"/>
                </a:lnTo>
                <a:lnTo>
                  <a:pt x="0" y="8418119"/>
                </a:lnTo>
                <a:lnTo>
                  <a:pt x="0" y="0"/>
                </a:lnTo>
                <a:close/>
              </a:path>
            </a:pathLst>
          </a:custGeom>
          <a:blipFill>
            <a:blip r:embed="rId6"/>
            <a:stretch>
              <a:fillRect l="-11059" t="-13711" r="-13624" b="-43675"/>
            </a:stretch>
          </a:blipFill>
        </p:spPr>
      </p:sp>
      <p:sp>
        <p:nvSpPr>
          <p:cNvPr id="13" name="TextBox 13"/>
          <p:cNvSpPr txBox="1"/>
          <p:nvPr/>
        </p:nvSpPr>
        <p:spPr>
          <a:xfrm>
            <a:off x="2853214" y="537527"/>
            <a:ext cx="12581573" cy="887095"/>
          </a:xfrm>
          <a:prstGeom prst="rect">
            <a:avLst/>
          </a:prstGeom>
        </p:spPr>
        <p:txBody>
          <a:bodyPr lIns="0" tIns="0" rIns="0" bIns="0" rtlCol="0" anchor="t">
            <a:spAutoFit/>
          </a:bodyPr>
          <a:lstStyle/>
          <a:p>
            <a:pPr marL="0" lvl="0" indent="0" algn="ctr">
              <a:lnSpc>
                <a:spcPts val="7279"/>
              </a:lnSpc>
              <a:spcBef>
                <a:spcPct val="0"/>
              </a:spcBef>
            </a:pPr>
            <a:r>
              <a:rPr lang="en-US" sz="5199" dirty="0">
                <a:solidFill>
                  <a:srgbClr val="1C5739"/>
                </a:solidFill>
                <a:latin typeface="Canva Sans Bold"/>
                <a:ea typeface="Canva Sans Bold"/>
                <a:cs typeface="Canva Sans Bold"/>
                <a:sym typeface="Canva Sans Bold"/>
              </a:rPr>
              <a:t>PCB DIAGRAM OF THE SYSTEM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296</TotalTime>
  <Words>968</Words>
  <Application>Microsoft Office PowerPoint</Application>
  <PresentationFormat>Custom</PresentationFormat>
  <Paragraphs>154</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Canva Sans Bold</vt:lpstr>
      <vt:lpstr>Canva Sans</vt:lpstr>
      <vt:lpstr>Open Sauce</vt:lpstr>
      <vt:lpstr>Open Sauce Bold</vt:lpstr>
      <vt:lpstr>Codec Pro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M</dc:title>
  <dc:creator>DHANUJA</dc:creator>
  <cp:lastModifiedBy>Dhanuja Surasingha</cp:lastModifiedBy>
  <cp:revision>3</cp:revision>
  <dcterms:created xsi:type="dcterms:W3CDTF">2006-08-16T00:00:00Z</dcterms:created>
  <dcterms:modified xsi:type="dcterms:W3CDTF">2024-08-30T14:54:01Z</dcterms:modified>
  <dc:identifier>DAGLHGDAJeM</dc:identifier>
</cp:coreProperties>
</file>

<file path=docProps/thumbnail.jpeg>
</file>